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38" r:id="rId69"/>
    <p:sldId id="339" r:id="rId70"/>
    <p:sldId id="340" r:id="rId71"/>
    <p:sldId id="341" r:id="rId72"/>
    <p:sldId id="342" r:id="rId73"/>
    <p:sldId id="343" r:id="rId74"/>
    <p:sldId id="344" r:id="rId75"/>
    <p:sldId id="345" r:id="rId76"/>
    <p:sldId id="346" r:id="rId77"/>
    <p:sldId id="324" r:id="rId78"/>
    <p:sldId id="325" r:id="rId79"/>
    <p:sldId id="326" r:id="rId80"/>
    <p:sldId id="327" r:id="rId81"/>
    <p:sldId id="328" r:id="rId82"/>
    <p:sldId id="330" r:id="rId83"/>
    <p:sldId id="331" r:id="rId84"/>
    <p:sldId id="332" r:id="rId85"/>
    <p:sldId id="333" r:id="rId86"/>
    <p:sldId id="334" r:id="rId87"/>
    <p:sldId id="335" r:id="rId88"/>
    <p:sldId id="336" r:id="rId89"/>
    <p:sldId id="337" r:id="rId90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0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7022C-7A4A-4FE4-AFBF-8AD5F58DA6AC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225CD-B719-47D0-9EB0-C0EE95B314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5CBE5D-9D7B-4A84-9FBC-3FDF0EC50BC6}" type="slidenum">
              <a:rPr lang="sr-Latn-CS"/>
              <a:pPr/>
              <a:t>1</a:t>
            </a:fld>
            <a:endParaRPr lang="sr-Latn-C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676871-B2CD-4D3C-91B8-BD7EB4C98673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488E92-C746-4C94-82BF-A07063E93ADD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2077AB-5B31-458F-80E0-251C264E0DB3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C28E2F-D800-45AC-A371-74C712BDB11A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C36D00-339C-4CBC-98AE-BA66F61ECA6C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02B100-DDE3-4803-BB4C-29E773C79082}" type="slidenum">
              <a:rPr lang="sr-Latn-CS"/>
              <a:pPr/>
              <a:t>15</a:t>
            </a:fld>
            <a:endParaRPr lang="sr-Latn-C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8865E-15CE-4154-9B3E-29ADB195DDD4}" type="slidenum">
              <a:rPr lang="sr-Latn-CS"/>
              <a:pPr/>
              <a:t>16</a:t>
            </a:fld>
            <a:endParaRPr lang="sr-Latn-C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8AC56F-955A-4695-944B-1AC8C7AB2F89}" type="slidenum">
              <a:rPr lang="sr-Latn-CS"/>
              <a:pPr/>
              <a:t>17</a:t>
            </a:fld>
            <a:endParaRPr lang="sr-Latn-C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47365A-E0E2-4ABF-8D8E-99207F860BB4}" type="slidenum">
              <a:rPr lang="sr-Latn-CS"/>
              <a:pPr/>
              <a:t>18</a:t>
            </a:fld>
            <a:endParaRPr lang="sr-Latn-C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7BB7BB-B010-449C-9580-325C1A9F2FC2}" type="slidenum">
              <a:rPr lang="sr-Latn-CS"/>
              <a:pPr/>
              <a:t>19</a:t>
            </a:fld>
            <a:endParaRPr lang="sr-Latn-C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8DAA52-F421-48FA-9F32-04D9853BACB5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257CF6-2199-4B5A-A8B0-8F16F8257198}" type="slidenum">
              <a:rPr lang="sr-Latn-CS"/>
              <a:pPr/>
              <a:t>20</a:t>
            </a:fld>
            <a:endParaRPr lang="sr-Latn-C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93A27F-8817-4B03-9F02-58F669461884}" type="slidenum">
              <a:rPr lang="sr-Latn-CS"/>
              <a:pPr/>
              <a:t>21</a:t>
            </a:fld>
            <a:endParaRPr lang="sr-Latn-C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A8010-3D0A-4D08-AC88-F5515301D607}" type="slidenum">
              <a:rPr lang="sr-Latn-CS"/>
              <a:pPr/>
              <a:t>22</a:t>
            </a:fld>
            <a:endParaRPr lang="sr-Latn-C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429BC5-3715-4700-BEFE-CAE587F2E586}" type="slidenum">
              <a:rPr lang="sr-Latn-CS"/>
              <a:pPr/>
              <a:t>23</a:t>
            </a:fld>
            <a:endParaRPr lang="sr-Latn-C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96C1A-9422-4A51-A527-95BB9E972E14}" type="slidenum">
              <a:rPr lang="sr-Latn-CS"/>
              <a:pPr/>
              <a:t>24</a:t>
            </a:fld>
            <a:endParaRPr lang="sr-Latn-C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DCF349-B476-4B96-BAD6-4632A0C90269}" type="slidenum">
              <a:rPr lang="sr-Latn-CS"/>
              <a:pPr/>
              <a:t>25</a:t>
            </a:fld>
            <a:endParaRPr lang="sr-Latn-C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959D2-2D6D-436A-B934-78C1789C6AEA}" type="slidenum">
              <a:rPr lang="sr-Latn-CS"/>
              <a:pPr/>
              <a:t>26</a:t>
            </a:fld>
            <a:endParaRPr lang="sr-Latn-C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F17C2B-0399-4D91-BED2-DE35D3E73972}" type="slidenum">
              <a:rPr lang="sr-Latn-CS"/>
              <a:pPr/>
              <a:t>27</a:t>
            </a:fld>
            <a:endParaRPr lang="sr-Latn-C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1B6C61-3CDF-466A-9CE8-ADE60B5B3C31}" type="slidenum">
              <a:rPr lang="sr-Latn-CS"/>
              <a:pPr/>
              <a:t>28</a:t>
            </a:fld>
            <a:endParaRPr lang="sr-Latn-C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C018EB-5389-46BD-AB6B-7395E3266478}" type="slidenum">
              <a:rPr lang="sr-Latn-CS"/>
              <a:pPr/>
              <a:t>29</a:t>
            </a:fld>
            <a:endParaRPr lang="sr-Latn-C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B1AB15-CED9-45D6-859F-B92CB7E94883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A9A1E0-05BF-4F49-A2E3-7731E94A9487}" type="slidenum">
              <a:rPr lang="sr-Latn-CS"/>
              <a:pPr/>
              <a:t>30</a:t>
            </a:fld>
            <a:endParaRPr lang="sr-Latn-C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A7952A-5D53-4769-A3D5-9DC740F88C98}" type="slidenum">
              <a:rPr lang="sr-Latn-CS"/>
              <a:pPr/>
              <a:t>31</a:t>
            </a:fld>
            <a:endParaRPr lang="sr-Latn-C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08275B-EA42-450F-A7AA-98C56E86BA4C}" type="slidenum">
              <a:rPr lang="sr-Latn-CS"/>
              <a:pPr/>
              <a:t>32</a:t>
            </a:fld>
            <a:endParaRPr lang="sr-Latn-C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921867-0D72-4B46-8B51-3B587F380C65}" type="slidenum">
              <a:rPr lang="sr-Latn-CS"/>
              <a:pPr/>
              <a:t>33</a:t>
            </a:fld>
            <a:endParaRPr lang="sr-Latn-C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92B506-CD1D-44AD-8762-64039BFA8592}" type="slidenum">
              <a:rPr lang="sr-Latn-CS"/>
              <a:pPr/>
              <a:t>34</a:t>
            </a:fld>
            <a:endParaRPr lang="sr-Latn-C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3B5EFE-AAD8-4FFB-8458-31F09B42D5CE}" type="slidenum">
              <a:rPr lang="sr-Latn-CS"/>
              <a:pPr/>
              <a:t>35</a:t>
            </a:fld>
            <a:endParaRPr lang="sr-Latn-C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8F15AE-6885-4083-A45C-3EDDA838162D}" type="slidenum">
              <a:rPr lang="sr-Latn-CS"/>
              <a:pPr/>
              <a:t>36</a:t>
            </a:fld>
            <a:endParaRPr lang="sr-Latn-C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D499E6-6C24-45AD-A798-28BD0CF04273}" type="slidenum">
              <a:rPr lang="sr-Latn-CS"/>
              <a:pPr/>
              <a:t>37</a:t>
            </a:fld>
            <a:endParaRPr lang="sr-Latn-C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83AA38-09AF-4789-A599-D51CABF02348}" type="slidenum">
              <a:rPr lang="sr-Latn-CS"/>
              <a:pPr/>
              <a:t>38</a:t>
            </a:fld>
            <a:endParaRPr lang="sr-Latn-C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57D3BA-4ACC-4169-9E93-B70471A94D68}" type="slidenum">
              <a:rPr lang="sr-Latn-CS"/>
              <a:pPr/>
              <a:t>39</a:t>
            </a:fld>
            <a:endParaRPr lang="sr-Latn-C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236804-B262-4842-8B05-3AE92B01A2C3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0C27C1-004E-4F04-A374-45668FA81263}" type="slidenum">
              <a:rPr lang="sr-Latn-CS"/>
              <a:pPr/>
              <a:t>40</a:t>
            </a:fld>
            <a:endParaRPr lang="sr-Latn-C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03E0D2-287C-4D16-9152-0F9DE8C28273}" type="slidenum">
              <a:rPr lang="sr-Latn-CS"/>
              <a:pPr/>
              <a:t>41</a:t>
            </a:fld>
            <a:endParaRPr lang="sr-Latn-C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8E6EFF-9E34-4A4E-82AA-91011D05B136}" type="slidenum">
              <a:rPr lang="sr-Latn-CS"/>
              <a:pPr/>
              <a:t>42</a:t>
            </a:fld>
            <a:endParaRPr lang="sr-Latn-C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007D08-01BC-48EA-8379-A0C09BF18A26}" type="slidenum">
              <a:rPr lang="sr-Latn-CS"/>
              <a:pPr/>
              <a:t>43</a:t>
            </a:fld>
            <a:endParaRPr lang="sr-Latn-C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C6556-DB97-4A83-8B32-477DB9AED0EE}" type="slidenum">
              <a:rPr lang="sr-Latn-CS"/>
              <a:pPr/>
              <a:t>44</a:t>
            </a:fld>
            <a:endParaRPr lang="sr-Latn-C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5082F-81CD-4E75-9471-B1D36ABE675C}" type="slidenum">
              <a:rPr lang="sr-Latn-CS"/>
              <a:pPr/>
              <a:t>45</a:t>
            </a:fld>
            <a:endParaRPr lang="sr-Latn-C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73BE0F-2B46-4A6E-A885-6C65B47F8ED4}" type="slidenum">
              <a:rPr lang="sr-Latn-CS"/>
              <a:pPr/>
              <a:t>46</a:t>
            </a:fld>
            <a:endParaRPr lang="sr-Latn-C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EC6DD-644C-410B-B6D4-046B684EEFAB}" type="slidenum">
              <a:rPr lang="sr-Latn-CS"/>
              <a:pPr/>
              <a:t>47</a:t>
            </a:fld>
            <a:endParaRPr lang="sr-Latn-C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D5D12C-ABE9-4325-912B-E41BA0FB24D8}" type="slidenum">
              <a:rPr lang="sr-Latn-CS"/>
              <a:pPr/>
              <a:t>48</a:t>
            </a:fld>
            <a:endParaRPr lang="sr-Latn-C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57499-1E86-4B52-80C6-62CB624BB260}" type="slidenum">
              <a:rPr lang="sr-Latn-CS"/>
              <a:pPr/>
              <a:t>49</a:t>
            </a:fld>
            <a:endParaRPr lang="sr-Latn-C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0DEE6B-93E0-4C95-9E5D-3EB2F50DFAB6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FE7CD7-DC34-4ACC-B750-484482117504}" type="slidenum">
              <a:rPr lang="sr-Latn-CS"/>
              <a:pPr/>
              <a:t>50</a:t>
            </a:fld>
            <a:endParaRPr lang="sr-Latn-C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D9D9A7-AC57-4A44-AC2F-0D49E5FE38E7}" type="slidenum">
              <a:rPr lang="sr-Latn-CS"/>
              <a:pPr/>
              <a:t>51</a:t>
            </a:fld>
            <a:endParaRPr lang="sr-Latn-C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F080F0-734D-4098-9ABD-0F2E3C6E7400}" type="slidenum">
              <a:rPr lang="sr-Latn-CS"/>
              <a:pPr/>
              <a:t>52</a:t>
            </a:fld>
            <a:endParaRPr lang="sr-Latn-C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7CC7B-DAA3-4AC6-A2B0-C3A79F0DD9EB}" type="slidenum">
              <a:rPr lang="sr-Latn-CS"/>
              <a:pPr/>
              <a:t>53</a:t>
            </a:fld>
            <a:endParaRPr lang="sr-Latn-C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ACA3B0-2B0E-4FF5-BED5-6F1245AC25A9}" type="slidenum">
              <a:rPr lang="sr-Latn-CS"/>
              <a:pPr/>
              <a:t>54</a:t>
            </a:fld>
            <a:endParaRPr lang="sr-Latn-C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92060F-3B84-4854-A2A9-1E048771194D}" type="slidenum">
              <a:rPr lang="sr-Latn-CS"/>
              <a:pPr/>
              <a:t>55</a:t>
            </a:fld>
            <a:endParaRPr lang="sr-Latn-C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DFB6C1-685D-464A-8979-C9483D3B2C67}" type="slidenum">
              <a:rPr lang="sr-Latn-CS"/>
              <a:pPr/>
              <a:t>56</a:t>
            </a:fld>
            <a:endParaRPr lang="sr-Latn-C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2DF75D-C6E3-4A97-B597-6F607FE37AC9}" type="slidenum">
              <a:rPr lang="sr-Latn-CS"/>
              <a:pPr/>
              <a:t>57</a:t>
            </a:fld>
            <a:endParaRPr lang="sr-Latn-C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65B05A-2E93-4A45-B206-3329EC60B095}" type="slidenum">
              <a:rPr lang="sr-Latn-CS"/>
              <a:pPr/>
              <a:t>58</a:t>
            </a:fld>
            <a:endParaRPr lang="sr-Latn-C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FEFC5E-2C74-4CA7-BAC8-697C0031DC50}" type="slidenum">
              <a:rPr lang="sr-Latn-CS"/>
              <a:pPr/>
              <a:t>59</a:t>
            </a:fld>
            <a:endParaRPr lang="sr-Latn-C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3BFB17-3602-4DF9-8EB8-29F7192A5DFC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31BCB9-63D1-40FC-8F21-2EAB32EF4602}" type="slidenum">
              <a:rPr lang="sr-Latn-CS"/>
              <a:pPr/>
              <a:t>60</a:t>
            </a:fld>
            <a:endParaRPr lang="sr-Latn-C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CE0E2B-77BD-44F4-B02C-DDB50FCA6A46}" type="slidenum">
              <a:rPr lang="sr-Latn-CS"/>
              <a:pPr/>
              <a:t>61</a:t>
            </a:fld>
            <a:endParaRPr lang="sr-Latn-C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B9428A-48CB-46CA-B76A-61D0FAC06B98}" type="slidenum">
              <a:rPr lang="sr-Latn-CS"/>
              <a:pPr/>
              <a:t>62</a:t>
            </a:fld>
            <a:endParaRPr lang="sr-Latn-C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760B2A-DB44-45EF-9BB5-E5C44490B337}" type="slidenum">
              <a:rPr lang="sr-Latn-CS"/>
              <a:pPr/>
              <a:t>63</a:t>
            </a:fld>
            <a:endParaRPr lang="sr-Latn-C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608802-4076-4D80-AC5D-FB77BD0B39CD}" type="slidenum">
              <a:rPr lang="sr-Latn-CS"/>
              <a:pPr/>
              <a:t>64</a:t>
            </a:fld>
            <a:endParaRPr lang="sr-Latn-C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1EE06-1E98-4584-86B2-C6FBFFB600A7}" type="slidenum">
              <a:rPr lang="sr-Latn-CS"/>
              <a:pPr/>
              <a:t>65</a:t>
            </a:fld>
            <a:endParaRPr lang="sr-Latn-C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728E4-F371-4113-B6DD-4F63857EED07}" type="slidenum">
              <a:rPr lang="sr-Latn-CS"/>
              <a:pPr/>
              <a:t>66</a:t>
            </a:fld>
            <a:endParaRPr lang="sr-Latn-C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27FB20-B38B-447E-84DE-F065B4C8EDF4}" type="slidenum">
              <a:rPr lang="sr-Latn-CS"/>
              <a:pPr/>
              <a:t>67</a:t>
            </a:fld>
            <a:endParaRPr lang="sr-Latn-C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728E4-F371-4113-B6DD-4F63857EED07}" type="slidenum">
              <a:rPr lang="sr-Latn-CS"/>
              <a:pPr/>
              <a:t>68</a:t>
            </a:fld>
            <a:endParaRPr lang="sr-Latn-C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6787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27FB20-B38B-447E-84DE-F065B4C8EDF4}" type="slidenum">
              <a:rPr lang="sr-Latn-CS"/>
              <a:pPr/>
              <a:t>69</a:t>
            </a:fld>
            <a:endParaRPr lang="sr-Latn-C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99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EB5405-6F44-4873-AF38-E31EF0D9AAF9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728E4-F371-4113-B6DD-4F63857EED07}" type="slidenum">
              <a:rPr lang="sr-Latn-CS"/>
              <a:pPr/>
              <a:t>70</a:t>
            </a:fld>
            <a:endParaRPr lang="sr-Latn-C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1879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27FB20-B38B-447E-84DE-F065B4C8EDF4}" type="slidenum">
              <a:rPr lang="sr-Latn-CS"/>
              <a:pPr/>
              <a:t>71</a:t>
            </a:fld>
            <a:endParaRPr lang="sr-Latn-C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4724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728E4-F371-4113-B6DD-4F63857EED07}" type="slidenum">
              <a:rPr lang="sr-Latn-CS"/>
              <a:pPr/>
              <a:t>72</a:t>
            </a:fld>
            <a:endParaRPr lang="sr-Latn-C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83400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27FB20-B38B-447E-84DE-F065B4C8EDF4}" type="slidenum">
              <a:rPr lang="sr-Latn-CS"/>
              <a:pPr/>
              <a:t>73</a:t>
            </a:fld>
            <a:endParaRPr lang="sr-Latn-C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0722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728E4-F371-4113-B6DD-4F63857EED07}" type="slidenum">
              <a:rPr lang="sr-Latn-CS"/>
              <a:pPr/>
              <a:t>74</a:t>
            </a:fld>
            <a:endParaRPr lang="sr-Latn-C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40900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27FB20-B38B-447E-84DE-F065B4C8EDF4}" type="slidenum">
              <a:rPr lang="sr-Latn-CS"/>
              <a:pPr/>
              <a:t>75</a:t>
            </a:fld>
            <a:endParaRPr lang="sr-Latn-C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107770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27FB20-B38B-447E-84DE-F065B4C8EDF4}" type="slidenum">
              <a:rPr lang="sr-Latn-CS"/>
              <a:pPr/>
              <a:t>76</a:t>
            </a:fld>
            <a:endParaRPr lang="sr-Latn-C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195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2ECFC3-DD67-4944-9C25-A4481EE2BE53}" type="slidenum">
              <a:rPr lang="sr-Latn-CS"/>
              <a:pPr/>
              <a:t>77</a:t>
            </a:fld>
            <a:endParaRPr lang="sr-Latn-C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21E6E7-D9FB-46B8-8F9C-41EDD53B118F}" type="slidenum">
              <a:rPr lang="sr-Latn-CS"/>
              <a:pPr/>
              <a:t>78</a:t>
            </a:fld>
            <a:endParaRPr lang="sr-Latn-C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93F9E6-A273-4478-A024-3A63689375D1}" type="slidenum">
              <a:rPr lang="sr-Latn-CS"/>
              <a:pPr/>
              <a:t>79</a:t>
            </a:fld>
            <a:endParaRPr lang="sr-Latn-C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C30558-8EAE-44D3-98A9-09CF2CDE474E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B0B634-F6F6-4672-9355-E56DB397B92C}" type="slidenum">
              <a:rPr lang="sr-Latn-CS"/>
              <a:pPr/>
              <a:t>80</a:t>
            </a:fld>
            <a:endParaRPr lang="sr-Latn-CS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7F1958-B38F-45E9-80B2-AF937CC0A8D4}" type="slidenum">
              <a:rPr lang="sr-Latn-CS"/>
              <a:pPr/>
              <a:t>81</a:t>
            </a:fld>
            <a:endParaRPr lang="sr-Latn-CS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85708A-238E-4F1D-8589-4BBAB1BA94B1}" type="slidenum">
              <a:rPr lang="sr-Latn-CS"/>
              <a:pPr/>
              <a:t>82</a:t>
            </a:fld>
            <a:endParaRPr lang="sr-Latn-CS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3D9CF-1AC0-40D4-B2D6-10D8AAB5077D}" type="slidenum">
              <a:rPr lang="sr-Latn-CS"/>
              <a:pPr/>
              <a:t>83</a:t>
            </a:fld>
            <a:endParaRPr lang="sr-Latn-C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9B15D2-856A-4627-8547-C2594FA24758}" type="slidenum">
              <a:rPr lang="sr-Latn-CS"/>
              <a:pPr/>
              <a:t>84</a:t>
            </a:fld>
            <a:endParaRPr lang="sr-Latn-C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C4AE4D-17B3-48F2-BFE3-7E52DCA1A2D0}" type="slidenum">
              <a:rPr lang="sr-Latn-CS"/>
              <a:pPr/>
              <a:t>85</a:t>
            </a:fld>
            <a:endParaRPr lang="sr-Latn-C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47E6F5-A243-4F47-A179-77D841E8EA02}" type="slidenum">
              <a:rPr lang="sr-Latn-CS"/>
              <a:pPr/>
              <a:t>86</a:t>
            </a:fld>
            <a:endParaRPr lang="sr-Latn-C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30F24F-A5A7-4C28-B359-6B2DAC5D58C7}" type="slidenum">
              <a:rPr lang="sr-Latn-CS"/>
              <a:pPr/>
              <a:t>87</a:t>
            </a:fld>
            <a:endParaRPr lang="sr-Latn-CS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355AF-BD85-42D8-BAC1-45C9AFC55A19}" type="slidenum">
              <a:rPr lang="sr-Latn-CS"/>
              <a:pPr/>
              <a:t>88</a:t>
            </a:fld>
            <a:endParaRPr lang="sr-Latn-CS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DF445C-70A6-4B26-8412-605378B68A95}" type="slidenum">
              <a:rPr lang="sr-Latn-CS"/>
              <a:pPr/>
              <a:t>89</a:t>
            </a:fld>
            <a:endParaRPr lang="sr-Latn-CS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ECB5C2-463F-4257-AED1-864C4FD268AE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E32CD-B0B8-4715-A4DD-DB8C9F8DF582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50F5A-8904-4154-BE77-B6EEDF7D1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pozadina Rotko 1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  <a:tileRect/>
          </a:gradFill>
        </p:spPr>
        <p:txBody>
          <a:bodyPr/>
          <a:lstStyle/>
          <a:p>
            <a:endParaRPr lang="sr-Cyrl-CS" sz="5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sr-Cyrl-CS" sz="5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n-US" sz="5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54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HIV INFECTION</a:t>
            </a:r>
          </a:p>
          <a:p>
            <a:endParaRPr lang="sr-Cyrl-CS" sz="16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28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Prof. Slobodan Janković</a:t>
            </a:r>
            <a:endParaRPr lang="en-US" sz="2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sr-Latn-CS" sz="5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Due to the decrease in the number of CD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lymphocytes, the immune system weakens and hypergammaglobulinemia occurs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Due to the release of cytokines and neurotoxins from macrophages, neuropathology develops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HIV directly infects the kidney tubule cells and the epithelium of the gastrointestinal tract, causing disturbances in their functioning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In addition to infections and malignancies, HIV-positive individuals also develop autoimmune reactions (eg, pneumonitis, thrombocytopenia, eosinophilic pustular folliculitis).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2771775" y="692150"/>
            <a:ext cx="3024188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500</a:t>
            </a:r>
          </a:p>
          <a:p>
            <a:pPr marL="342900" indent="-342900">
              <a:spcBef>
                <a:spcPct val="20000"/>
              </a:spcBef>
            </a:pP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r>
              <a:rPr lang="en" b="1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CD number </a:t>
            </a:r>
            <a:r>
              <a:rPr lang="en" sz="2000" baseline="-25000">
                <a:solidFill>
                  <a:srgbClr val="4B192E"/>
                </a:solidFill>
                <a:latin typeface="Comic Sans MS" pitchFamily="66" charset="0"/>
              </a:rPr>
              <a:t>4</a:t>
            </a: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lymphocytes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(cell/ μl )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endParaRPr lang="sr-Cyrl-CS" sz="20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200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endParaRPr lang="sr-Cyrl-CS" sz="20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endParaRPr lang="sr-Cyrl-CS" sz="20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endParaRPr lang="sr-Cyrl-CS" sz="20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0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0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50</a:t>
            </a:r>
            <a:endParaRPr lang="el-GR" sz="2000">
              <a:solidFill>
                <a:srgbClr val="4B192E"/>
              </a:solidFill>
              <a:latin typeface="Comic Sans MS" pitchFamily="66" charset="0"/>
            </a:endParaRPr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2555875" y="333375"/>
            <a:ext cx="0" cy="6264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>
            <a:off x="2555875" y="6597650"/>
            <a:ext cx="6588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2627313" y="476250"/>
            <a:ext cx="3097212" cy="129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">
                <a:solidFill>
                  <a:srgbClr val="4B192E"/>
                </a:solidFill>
              </a:rPr>
              <a:t> </a:t>
            </a: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Bacterial infections</a:t>
            </a:r>
          </a:p>
          <a:p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TB</a:t>
            </a:r>
          </a:p>
          <a:p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Herpes, Kaposi</a:t>
            </a:r>
            <a:endParaRPr lang="sr-Latn-CS" sz="2000">
              <a:solidFill>
                <a:srgbClr val="4B192E"/>
              </a:solidFill>
              <a:latin typeface="Comic Sans MS" pitchFamily="66" charset="0"/>
            </a:endParaRPr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>
            <a:off x="2484438" y="908050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9" name="Line 11"/>
          <p:cNvSpPr>
            <a:spLocks noChangeShapeType="1"/>
          </p:cNvSpPr>
          <p:nvPr/>
        </p:nvSpPr>
        <p:spPr bwMode="auto">
          <a:xfrm>
            <a:off x="2484438" y="31416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80" name="Line 12"/>
          <p:cNvSpPr>
            <a:spLocks noChangeShapeType="1"/>
          </p:cNvSpPr>
          <p:nvPr/>
        </p:nvSpPr>
        <p:spPr bwMode="auto">
          <a:xfrm>
            <a:off x="2484438" y="53006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82" name="Rectangle 14"/>
          <p:cNvSpPr>
            <a:spLocks noChangeArrowheads="1"/>
          </p:cNvSpPr>
          <p:nvPr/>
        </p:nvSpPr>
        <p:spPr bwMode="auto">
          <a:xfrm>
            <a:off x="6732588" y="5445125"/>
            <a:ext cx="2232025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">
                <a:solidFill>
                  <a:srgbClr val="4B192E"/>
                </a:solidFill>
              </a:rPr>
              <a:t>     </a:t>
            </a:r>
          </a:p>
          <a:p>
            <a:r>
              <a:rPr lang="en">
                <a:solidFill>
                  <a:srgbClr val="4B192E"/>
                </a:solidFill>
              </a:rPr>
              <a:t>  </a:t>
            </a:r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CMV retinitis</a:t>
            </a:r>
          </a:p>
          <a:p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CNS lymphoma</a:t>
            </a:r>
            <a:endParaRPr lang="el-GR" sz="2000">
              <a:solidFill>
                <a:srgbClr val="4B192E"/>
              </a:solidFill>
              <a:latin typeface="Comic Sans MS" pitchFamily="66" charset="0"/>
            </a:endParaRPr>
          </a:p>
          <a:p>
            <a:endParaRPr lang="sr-Latn-CS" sz="2000">
              <a:latin typeface="Comic Sans MS" pitchFamily="66" charset="0"/>
            </a:endParaRPr>
          </a:p>
        </p:txBody>
      </p:sp>
      <p:sp>
        <p:nvSpPr>
          <p:cNvPr id="58383" name="Rectangle 15"/>
          <p:cNvSpPr>
            <a:spLocks noChangeArrowheads="1"/>
          </p:cNvSpPr>
          <p:nvPr/>
        </p:nvSpPr>
        <p:spPr bwMode="auto">
          <a:xfrm>
            <a:off x="3995738" y="3644900"/>
            <a:ext cx="2663825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Pneumocystosis</a:t>
            </a:r>
            <a:endParaRPr lang="el-GR" sz="2000">
              <a:solidFill>
                <a:srgbClr val="4B192E"/>
              </a:solidFill>
              <a:latin typeface="Comic Sans MS" pitchFamily="66" charset="0"/>
            </a:endParaRPr>
          </a:p>
          <a:p>
            <a:pPr algn="ctr"/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toxoplasmosis</a:t>
            </a:r>
          </a:p>
          <a:p>
            <a:pPr algn="ctr"/>
            <a:r>
              <a:rPr lang="en" sz="2000">
                <a:solidFill>
                  <a:srgbClr val="4B192E"/>
                </a:solidFill>
                <a:latin typeface="Comic Sans MS" pitchFamily="66" charset="0"/>
              </a:rPr>
              <a:t>cryptosporidosis</a:t>
            </a:r>
            <a:endParaRPr lang="sr-Latn-CS" sz="200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2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Symptoms and signs: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Fever, night sweats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Loss of body weight, primarily muscle mass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Anorexia, malabsorption, accelerated metabolism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Therapy: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Megestrol acetate </a:t>
            </a:r>
            <a:r>
              <a:rPr lang="en" sz="2800">
                <a:solidFill>
                  <a:srgbClr val="4B192E"/>
                </a:solidFill>
                <a:latin typeface="Comic Sans MS" pitchFamily="66" charset="0"/>
              </a:rPr>
              <a:t>, 80 mg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h 4/day and dronabinol,</a:t>
            </a:r>
            <a:r>
              <a:rPr lang="en" sz="2800">
                <a:solidFill>
                  <a:srgbClr val="4B192E"/>
                </a:solidFill>
                <a:latin typeface="Comic Sans MS" pitchFamily="66" charset="0"/>
              </a:rPr>
              <a:t> 2.5-5 mg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h 3/day, improve appetite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Smoking marijuana is more effective than dronabinol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Growth hormone can also stop weight loss </a:t>
            </a:r>
            <a:r>
              <a:rPr lang="en" sz="2800">
                <a:solidFill>
                  <a:srgbClr val="4B192E"/>
                </a:solidFill>
                <a:latin typeface="Comic Sans MS" pitchFamily="66" charset="0"/>
              </a:rPr>
              <a:t>, 0.1 mg / kg /day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, subcutaneous, 12 weeks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Testosterone enanthate </a:t>
            </a:r>
            <a:r>
              <a:rPr lang="en" sz="2800">
                <a:solidFill>
                  <a:srgbClr val="4B192E"/>
                </a:solidFill>
                <a:latin typeface="Comic Sans MS" pitchFamily="66" charset="0"/>
              </a:rPr>
              <a:t>100-200m and . m .,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for 3 weeks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Nausea is treated with antiemetics, before meals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Pneumocystis pneumonia: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Challenger: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Pneumocystis jiroveci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On the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Rdg: diffuse or perihilar infiltrates</a:t>
            </a: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In sputum</a:t>
            </a: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 or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bronchoalveolar lavage: causative agents can be stained with Wright-Giemsa stain, or proven by a direct fluorescence test</a:t>
            </a: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Pneumonia does not occur if CD </a:t>
            </a:r>
            <a:r>
              <a:rPr lang="en" sz="28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&gt; 250 cells/ μl</a:t>
            </a: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Pneumonia can also be caused by mycoplasmas, pneumococcus, P. aeruginosa, M. tuberculosis (in about 4% of people with HIV), cytomegalovirus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Non-infectious causes of lung disease: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Mistral" pitchFamily="66" charset="0"/>
              </a:rPr>
              <a:t>○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Kaposi's sarcoma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C00000"/>
                </a:solidFill>
                <a:latin typeface="Mistral" pitchFamily="66" charset="0"/>
              </a:rPr>
              <a:t>○</a:t>
            </a: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Non-Hodgkin's lymphoma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C00000"/>
                </a:solidFill>
                <a:latin typeface="Mistral" pitchFamily="66" charset="0"/>
              </a:rPr>
              <a:t>○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Interstitial pneumonitis (autoimmune)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Sinusitis: treat with amoxicillin-clavul</a:t>
            </a: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a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nate or levofloxacin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CNS toxoplasmosis: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Headache, focal </a:t>
            </a: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neurological signs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, convulsions, mental disorders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Lesions are peripheral and in the basal ganglia</a:t>
            </a: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6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Primary non-Hodgkin's lymphoma of the brain: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It is proven by stereotaxic biopsy or determination of Epstein-Barr virus in cerebrospinal fluid by PCR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Acquired immunodeficiency syndrome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 (AIDS)</a:t>
            </a:r>
            <a:endParaRPr lang="en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 has a person who gets rare opportunistic infections and malignant tumors, is sero-positive for the HIV virus , has CD </a:t>
            </a:r>
            <a:r>
              <a:rPr lang="en" sz="32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lymphocytes &lt; 200 cells/ μl , or the percentage of CD </a:t>
            </a:r>
            <a:r>
              <a:rPr lang="en" sz="3200" baseline="-25000" dirty="0">
                <a:solidFill>
                  <a:srgbClr val="4B192E"/>
                </a:solidFill>
                <a:latin typeface="Comic Sans MS" pitchFamily="66" charset="0"/>
              </a:rPr>
              <a:t>4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lymphocytes &lt; 14%</a:t>
            </a:r>
            <a:endParaRPr lang="el-GR" sz="32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Dementia: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It may occur due to the direct neuropathic effect of HIV infection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Impaired cognition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Impaired motor skills (e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.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g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.,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cannot write properly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Cryptococcal meningitis: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Causative agent: cryptococcus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It is proven by the latex-agglutination test in the cerebrospinal fluid or by culturing the cerebrospinal fluid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In 70-90% of patients, the latex agglutination test will be positive in the serum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HIV myelopathy: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White matter vacuolization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Spastic paraparesis and sensory ataxia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Incontinence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85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Progressive multifocal leukoencephalopathy: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In advanced disease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White matter infection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Focal deficits: aphasia, blindness, hemiparesis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90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Inflammatory demyelinating polyneuropathy, similar to Guillain-Barré syndrome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Cytomegalovirus-induced ascending polyradiculopathy, with lower extremity weakness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Transverse myelitis with herpes zoster or cytomegalovirus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Peripheral neuropathy: it can be caused by the virus itself, but also by stavudine or didanosine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94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Polyarthritis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Myopathy - proximal, it can be caused by the virus itself, but also zidovudine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Cytomegalovirus retinitis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Oral candidiasis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Hairy leukoplakia on the side of the tongue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Angular cheilitis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  <p:sp>
        <p:nvSpPr>
          <p:cNvPr id="82949" name="Line 5"/>
          <p:cNvSpPr>
            <a:spLocks noChangeShapeType="1"/>
          </p:cNvSpPr>
          <p:nvPr/>
        </p:nvSpPr>
        <p:spPr bwMode="auto">
          <a:xfrm>
            <a:off x="5003800" y="47244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99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Aphtous ulcers of oral mucosa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:</a:t>
            </a:r>
          </a:p>
          <a:p>
            <a:pPr marL="742950" lvl="1" indent="-285750">
              <a:lnSpc>
                <a:spcPct val="7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○</a:t>
            </a:r>
            <a:r>
              <a:rPr lang="en" sz="2800" dirty="0">
                <a:solidFill>
                  <a:srgbClr val="4B192E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treated with fluocinonide ointment 0.05%</a:t>
            </a:r>
          </a:p>
          <a:p>
            <a:pPr marL="742950" lvl="1" indent="-285750">
              <a:lnSpc>
                <a:spcPct val="7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○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spray with 10% lidocaine</a:t>
            </a:r>
          </a:p>
          <a:p>
            <a:pPr marL="742950" lvl="1" indent="-285750">
              <a:lnSpc>
                <a:spcPct val="7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○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thalidomide</a:t>
            </a: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b="1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Candida esophagitis</a:t>
            </a: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Hepatitis can be caused by: mycobacteria, cytomegalovirus, hepatitis B and C virus and lymphoma, but also drugs (sulfonamides, imidazoles, pentamidine, clarithromycin, didanosine)</a:t>
            </a: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Sclerosing cholangitis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04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Enterocolitis is caused by protozoa (cryptosporidium, E. hystolitica, giardia), viruses (cytomegalovirus, adenovirus) or bacteria (campylobacter, salmonella, shigella).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Hypogonadism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Adrenal damage by cytomegalovirus or M. avium or Kaposi's sarcoma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Herpes simplex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Herpes zoster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Molluscum contagiosum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Folliculitis, boils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14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Bacillary angiomatosis: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Causative agents: Bartonella henselae and Bartonella quintana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From cat fleas they move to humans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Vascular papules on the skin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It can affect bone, liver, lymph nodes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It is treated with doxycycline or erythromycin</a:t>
            </a:r>
          </a:p>
          <a:p>
            <a:pPr marL="342900" indent="-342900">
              <a:spcBef>
                <a:spcPct val="20000"/>
              </a:spcBef>
              <a:buClr>
                <a:srgbClr val="CC99FF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318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Kaposi's sarcoma: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Red papules or nodules on the skin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40% have lesions on internal organs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It is treated with doxorubicin or interferon alfa</a:t>
            </a:r>
            <a:endParaRPr lang="el-GR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C99FF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The risk of HIV infection after having sex with an infected person is: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Receptive anal ratio 1:30– 1:100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Insertive anal ratio 1:1000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Receptive vaginal ratio 1:1000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Insertive vaginal ratio 1:10000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Receptive fellatio with ejaculation 1:1000</a:t>
            </a: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23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Non-Hodgkin's lymphoma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Anal dysplasia and squamous cell carcinoma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Cervical cancer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Dysplasia of the cervix occurs in 40% of women with HIV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Inflammatory reaction -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Amaze" pitchFamily="34" charset="0"/>
              </a:rPr>
              <a:t>"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Immune reconstructive syndrome </a:t>
            </a:r>
            <a:r>
              <a:rPr lang="en" sz="2800" dirty="0">
                <a:solidFill>
                  <a:srgbClr val="4B192E"/>
                </a:solidFill>
                <a:latin typeface="Amaze" pitchFamily="34" charset="0"/>
              </a:rPr>
              <a:t>"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  </a:t>
            </a: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○</a:t>
            </a:r>
            <a:r>
              <a:rPr lang="en" sz="2800" dirty="0">
                <a:solidFill>
                  <a:srgbClr val="4B192E"/>
                </a:solidFill>
                <a:latin typeface="Mistral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occurs after antiretroviral therapy, when the immune system </a:t>
            </a:r>
            <a:r>
              <a:rPr lang="en" sz="2800" dirty="0">
                <a:solidFill>
                  <a:srgbClr val="4B192E"/>
                </a:solidFill>
                <a:latin typeface="Amaze" pitchFamily="34" charset="0"/>
              </a:rPr>
              <a:t>"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recovers </a:t>
            </a:r>
            <a:r>
              <a:rPr lang="en" sz="2800" dirty="0">
                <a:solidFill>
                  <a:srgbClr val="4B192E"/>
                </a:solidFill>
                <a:latin typeface="Amaze" pitchFamily="34" charset="0"/>
              </a:rPr>
              <a:t>"</a:t>
            </a:r>
            <a:endParaRPr lang="sr-Cyrl-CS" sz="2800" dirty="0">
              <a:solidFill>
                <a:srgbClr val="4B192E"/>
              </a:solidFill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</a:rPr>
              <a:t>  </a:t>
            </a: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○</a:t>
            </a:r>
            <a:r>
              <a:rPr lang="en" sz="2800" dirty="0">
                <a:solidFill>
                  <a:srgbClr val="4B192E"/>
                </a:solidFill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the patient's condition worsens temporarily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</a:rPr>
              <a:t>○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administer steroids, if necessary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728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Diagnosis:</a:t>
            </a:r>
          </a:p>
          <a:p>
            <a:pPr marL="342900" indent="-342900" algn="ctr">
              <a:spcBef>
                <a:spcPct val="20000"/>
              </a:spcBef>
            </a:pPr>
            <a:endParaRPr lang="sr-Cyrl-CS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Detection of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: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endParaRPr lang="sr-Latn-R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1200150" lvl="2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antibodies: Elisa test, Western Blot</a:t>
            </a:r>
            <a:endParaRPr lang="sr-Latn-R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1200150" lvl="2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antigens : PCR method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The number of CD </a:t>
            </a:r>
            <a:r>
              <a:rPr lang="en" sz="32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lymphocytes indicates the degree of dysfunction of the immune system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Number of virus copies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933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Primary prevention: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  Latex condoms, with water-soluble lubricant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200" b="1" dirty="0">
                <a:solidFill>
                  <a:srgbClr val="FFFF66"/>
                </a:solidFill>
                <a:latin typeface="Comic Sans MS" pitchFamily="66" charset="0"/>
                <a:sym typeface="Monotype Sorts 2" pitchFamily="18" charset="2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Do not use spermicide, because it causes ulcers</a:t>
            </a: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1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138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Secondary prevention: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If the tuberculin test is positive, give </a:t>
            </a:r>
            <a:r>
              <a:rPr lang="en" sz="2800">
                <a:solidFill>
                  <a:srgbClr val="4B192E"/>
                </a:solidFill>
                <a:latin typeface="Comic Sans MS" pitchFamily="66" charset="0"/>
              </a:rPr>
              <a:t>isoniazid 300 mg /day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+ vitamin </a:t>
            </a:r>
            <a:r>
              <a:rPr lang="en" sz="2800">
                <a:solidFill>
                  <a:srgbClr val="4B192E"/>
                </a:solidFill>
                <a:latin typeface="Comic Sans MS" pitchFamily="66" charset="0"/>
              </a:rPr>
              <a:t>B </a:t>
            </a:r>
            <a:r>
              <a:rPr lang="en" sz="2800" baseline="-25000">
                <a:solidFill>
                  <a:srgbClr val="4B192E"/>
                </a:solidFill>
                <a:latin typeface="Comic Sans MS" pitchFamily="66" charset="0"/>
              </a:rPr>
              <a:t>6</a:t>
            </a:r>
            <a:r>
              <a:rPr lang="en" sz="2800">
                <a:solidFill>
                  <a:srgbClr val="4B192E"/>
                </a:solidFill>
                <a:latin typeface="Comic Sans MS" pitchFamily="66" charset="0"/>
              </a:rPr>
              <a:t> 50 mg /day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, 9 months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If the syphilis test is positive, apply benzathine penicillin </a:t>
            </a:r>
            <a:r>
              <a:rPr lang="en" sz="280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G 2.4 MJ and . m .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per week, 3 weeks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2800" b="1" dirty="0">
                <a:solidFill>
                  <a:schemeClr val="accent1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Give the pneumococcal vaccine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2800" b="1" dirty="0">
                <a:solidFill>
                  <a:schemeClr val="accent1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Give hepatitis B vaccine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2800" b="1" dirty="0">
                <a:solidFill>
                  <a:schemeClr val="accent1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Do not drink tap water because of cryptosporidium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2800" b="1" dirty="0">
                <a:solidFill>
                  <a:schemeClr val="accent1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Do not eat raw meat and eggs because of toxoplasmosis and salmonella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342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Secondary prevention: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After a needle stick used by an infected person: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14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r>
              <a:rPr lang="sr-Latn-RS" sz="3200" b="1" dirty="0">
                <a:solidFill>
                  <a:srgbClr val="4B192E"/>
                </a:solidFill>
                <a:latin typeface="Comic Sans MS" pitchFamily="66" charset="0"/>
              </a:rPr>
              <a:t>z</a:t>
            </a:r>
            <a:r>
              <a:rPr lang="en" sz="3200" b="1" dirty="0">
                <a:solidFill>
                  <a:srgbClr val="4B192E"/>
                </a:solidFill>
                <a:latin typeface="Comic Sans MS" pitchFamily="66" charset="0"/>
              </a:rPr>
              <a:t>idovudine + lamivudine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, 4 weeks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2800" b="1" dirty="0">
                <a:solidFill>
                  <a:srgbClr val="6699FF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Use the same prophylaxis after sex with an infected person</a:t>
            </a: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547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Secondary prevention: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Prevention of vertical transmission: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14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b="1" dirty="0">
                <a:solidFill>
                  <a:srgbClr val="4B192E"/>
                </a:solidFill>
                <a:latin typeface="Comic Sans MS" pitchFamily="66" charset="0"/>
              </a:rPr>
              <a:t>zidovudine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from the second half of pregnancy, 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and treat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the child for several weeks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752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8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HAART </a:t>
            </a:r>
            <a:r>
              <a:rPr lang="en" sz="44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–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Highly Active Retroviral Treatment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b="1" dirty="0">
                <a:solidFill>
                  <a:srgbClr val="6699FF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957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Wingdings 2" pitchFamily="18" charset="2"/>
              </a:rPr>
              <a:t> </a:t>
            </a:r>
            <a:r>
              <a:rPr lang="e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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Wingdings 2" pitchFamily="18" charset="2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Treatment is started when the CD</a:t>
            </a:r>
            <a:r>
              <a:rPr lang="en" sz="32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count is &lt; 200 cells / μl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</a:t>
            </a:r>
            <a:r>
              <a:rPr lang="en" sz="3600" b="1" dirty="0">
                <a:solidFill>
                  <a:schemeClr val="accent1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Apply at least 3 drugs at the same time</a:t>
            </a: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162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Wingdings 2" pitchFamily="18" charset="2"/>
              </a:rPr>
              <a:t> </a:t>
            </a:r>
            <a:r>
              <a:rPr lang="e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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The CD </a:t>
            </a:r>
            <a:r>
              <a:rPr lang="en" sz="32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Wingdings 2" pitchFamily="18" charset="2"/>
              </a:rPr>
              <a:t>count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is monitored for 3 months, as well as signs of toxicity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66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</a:t>
            </a:r>
            <a:r>
              <a:rPr lang="en" sz="3600" b="1" dirty="0">
                <a:solidFill>
                  <a:schemeClr val="accent1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If there is no good response, replace at least 2 drugs with drugs that were not used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66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</a:t>
            </a:r>
            <a:r>
              <a:rPr lang="en" sz="3600" b="1" dirty="0">
                <a:solidFill>
                  <a:schemeClr val="accent1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Check the resistance</a:t>
            </a: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366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b="1" dirty="0">
                <a:solidFill>
                  <a:srgbClr val="4B192E"/>
                </a:solidFill>
                <a:latin typeface="Comic Sans MS" pitchFamily="66" charset="0"/>
                <a:sym typeface="Wingdings 2" pitchFamily="18" charset="2"/>
              </a:rPr>
              <a:t>There are two combinations of the first choice:</a:t>
            </a:r>
            <a:endParaRPr lang="sr-Cyrl-CS" sz="40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4000" b="1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</a:t>
            </a:r>
            <a:r>
              <a:rPr lang="en" sz="3600" b="1" dirty="0">
                <a:solidFill>
                  <a:schemeClr val="accent1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b="1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zidovudine + lamivudine + efavirenz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spcBef>
                <a:spcPct val="20000"/>
              </a:spcBef>
              <a:buFont typeface="Monotype Sorts 2" pitchFamily="18" charset="2"/>
              <a:buNone/>
            </a:pPr>
            <a:r>
              <a:rPr lang="en" sz="36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Wingdings 2" pitchFamily="18" charset="2"/>
              </a:rPr>
              <a:t></a:t>
            </a:r>
            <a:r>
              <a:rPr lang="en" sz="3600" b="1" dirty="0">
                <a:solidFill>
                  <a:schemeClr val="accent1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b="1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tenofovir + emtricitabine + lopinavir</a:t>
            </a: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4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Risk of infection: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After a needle stick used by an infected patient, it is 1:300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When sharing a needle for heroin it is 1:150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When transfused under regular conditions, it is 1:1,000,000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Vertical transmission from infected pregnant woman to child is 13-40%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571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5400" b="1" dirty="0">
                <a:solidFill>
                  <a:srgbClr val="4B192E"/>
                </a:solidFill>
                <a:latin typeface="Comic Sans MS" pitchFamily="66" charset="0"/>
              </a:rPr>
              <a:t>A.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NUCLEOSID AND NUCLEOTIDE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INHIBITORS</a:t>
            </a:r>
            <a:r>
              <a:rPr lang="sr-Latn-RS" sz="4000" dirty="0">
                <a:solidFill>
                  <a:srgbClr val="4B192E"/>
                </a:solidFill>
                <a:latin typeface="Comic Sans MS" pitchFamily="66" charset="0"/>
              </a:rPr>
              <a:t> OF </a:t>
            </a: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REVERSE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TRANSCRIPTASE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776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     </a:t>
            </a:r>
            <a:r>
              <a:rPr lang="en" sz="3600" b="1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Nucleoside and nucleotide inhibitors</a:t>
            </a:r>
            <a:r>
              <a:rPr lang="sr-Latn-RS" sz="3600" b="1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of </a:t>
            </a:r>
            <a:r>
              <a:rPr lang="en" sz="3600" b="1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reverse transcriptase 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20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</a:t>
            </a:r>
            <a:r>
              <a:rPr lang="en" sz="3200" dirty="0">
                <a:solidFill>
                  <a:srgbClr val="4B192E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Zidovudin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Didanosine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  <a:sym typeface="Monotype Sorts 2" pitchFamily="18" charset="2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Stavudin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Lamivudine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Emtricitabine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Abacavir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Zalcitabine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Tenofovir</a:t>
            </a: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981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8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Zidovudine (azidotymidine)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>
                <a:solidFill>
                  <a:srgbClr val="4B192E"/>
                </a:solidFill>
                <a:latin typeface="Comic Sans MS" pitchFamily="66" charset="0"/>
              </a:rPr>
              <a:t>300 mg /12h</a:t>
            </a: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Anemia and neutropenia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Increased creatine phosphokinase (myopathy)</a:t>
            </a: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186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Didanosine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It </a:t>
            </a: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should be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taken on an empty stomach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Pancreatitis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Peripheral neuropathy (painful) in 15%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Liver </a:t>
            </a: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failure</a:t>
            </a: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390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Stavudin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Lipodystrophy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Peripheral neuropathy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Lactic acidosis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Hepatitis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Pancreatitis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595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Lamivudine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A safe drug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Combines with others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150mg/12h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800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Emtricitabine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Pro-drug, releases lamivudine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005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Abacavir</a:t>
            </a: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Works on resistant strains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There is a fixed combination: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       </a:t>
            </a:r>
            <a:r>
              <a:rPr lang="en" sz="3200" b="1" dirty="0">
                <a:solidFill>
                  <a:srgbClr val="4B192E"/>
                </a:solidFill>
                <a:latin typeface="Comic Sans MS" pitchFamily="66" charset="0"/>
              </a:rPr>
              <a:t>zidovudine + lamivudine + abacavir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Allergy in 5% of patients, with elevated temperature and 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rash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; when it occurs, do not try to re-introduce abacavir, because it can be fatal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210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Zalcitabine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The least effective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Peripheral neuropathy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Aphtous ulcers of oral cavity</a:t>
            </a:r>
            <a:endParaRPr lang="en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Pancreatitis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414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Tenofovir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Nucleotide analog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Works on resistant forms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b="1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r>
              <a:rPr lang="en" sz="4000" b="1">
                <a:solidFill>
                  <a:srgbClr val="4B192E"/>
                </a:solidFill>
                <a:latin typeface="Comic Sans MS" pitchFamily="66" charset="0"/>
              </a:rPr>
              <a:t>HIV is </a:t>
            </a:r>
            <a:r>
              <a:rPr lang="en" sz="4000" b="1" u="sng">
                <a:solidFill>
                  <a:srgbClr val="4B192E"/>
                </a:solidFill>
                <a:latin typeface="Comic Sans MS" pitchFamily="66" charset="0"/>
              </a:rPr>
              <a:t>not </a:t>
            </a:r>
            <a:r>
              <a:rPr lang="en" sz="4000" b="1">
                <a:solidFill>
                  <a:srgbClr val="4B192E"/>
                </a:solidFill>
                <a:latin typeface="Comic Sans MS" pitchFamily="66" charset="0"/>
              </a:rPr>
              <a:t>transmitted by droplets, mosquitoes or ordinary contact!</a:t>
            </a:r>
            <a:endParaRPr lang="el-GR" sz="4000" b="1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619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54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5400" b="1" dirty="0">
                <a:solidFill>
                  <a:srgbClr val="4B192E"/>
                </a:solidFill>
                <a:latin typeface="Comic Sans MS" pitchFamily="66" charset="0"/>
              </a:rPr>
              <a:t>B.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PROTEASE INHIBITORS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824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4B192E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>
                <a:solidFill>
                  <a:srgbClr val="4B192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60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>
              <a:solidFill>
                <a:srgbClr val="4B192E"/>
              </a:solidFill>
              <a:latin typeface="Comic Sans MS" pitchFamily="66" charset="0"/>
            </a:endParaRPr>
          </a:p>
        </p:txBody>
      </p:sp>
      <p:sp>
        <p:nvSpPr>
          <p:cNvPr id="138245" name="Rectangle 5" descr="pozadina Rotko 1"/>
          <p:cNvSpPr>
            <a:spLocks noChangeArrowheads="1"/>
          </p:cNvSpPr>
          <p:nvPr/>
        </p:nvSpPr>
        <p:spPr bwMode="auto">
          <a:xfrm>
            <a:off x="0" y="0"/>
            <a:ext cx="93599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14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     </a:t>
            </a:r>
            <a:r>
              <a:rPr lang="en" sz="3600" b="1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Protease inhibitors: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1400" b="1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20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</a:t>
            </a:r>
            <a:r>
              <a:rPr lang="en" sz="3200" dirty="0">
                <a:solidFill>
                  <a:srgbClr val="4B192E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Indinavir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Nelfinavir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Ritonavir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Saquinavir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Amprenavir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Fosamprenavir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Lopinavir</a:t>
            </a:r>
          </a:p>
          <a:p>
            <a:pPr marL="1600200" lvl="3" indent="-228600">
              <a:lnSpc>
                <a:spcPct val="105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Atazanavir</a:t>
            </a: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029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All are metabolized via cytochrome P450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All lead to increased triglycerides and cholesterol, insulin resistance, diabetes and lipodystrophy / buffalo hump, central fat accumulation)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Avoid the simultaneous use of rifampicin, because it accelerates their metabolism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Ritonavir increases the concentration of saquinavir, lopinavir, indinavir, atazanavir and amprenavir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234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Indinavir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800 mg /8h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It is taken on an empty stomach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It crystallizes in the urine and leads to nephrolithiasis in 15% of cases; can also cause 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acute renal failure</a:t>
            </a:r>
            <a:endParaRPr lang="en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Drink at least 3 liters of liquid a day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438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Nelfinavir</a:t>
            </a: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Poorly effective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It is used only in combination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643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Ritonavir</a:t>
            </a: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It is used only to increase the serum concentration of other protease inhibitors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848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Amprenavir</a:t>
            </a: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Rash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, perioral paresthesias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053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Fosamprenavir</a:t>
            </a: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Amprenavir prodrug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258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Lopinavir</a:t>
            </a: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More efficient than others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462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Atazanavir</a:t>
            </a: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It is dosed once a day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Minimally affects lipids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Mild hyperbilirubinemia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Char char="✦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Around </a:t>
            </a: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39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million people in the world are</a:t>
            </a: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 currently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infected with HIV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C000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On average, after HIV infection, the asymptomatic period lasts 10 years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C00000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In women, the latent period lasts longer than in men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667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54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5400" b="1" dirty="0">
                <a:solidFill>
                  <a:srgbClr val="4B192E"/>
                </a:solidFill>
                <a:latin typeface="Comic Sans MS" pitchFamily="66" charset="0"/>
              </a:rPr>
              <a:t>C</a:t>
            </a:r>
            <a:r>
              <a:rPr lang="en" sz="5400" b="1" dirty="0">
                <a:solidFill>
                  <a:srgbClr val="4B192E"/>
                </a:solidFill>
                <a:latin typeface="Comic Sans MS" pitchFamily="66" charset="0"/>
              </a:rPr>
              <a:t>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NON-NUCLEOSIDE INHIBITORS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4000" dirty="0">
                <a:solidFill>
                  <a:srgbClr val="4B192E"/>
                </a:solidFill>
                <a:latin typeface="Comic Sans MS" pitchFamily="66" charset="0"/>
              </a:rPr>
              <a:t>OF </a:t>
            </a: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REVERSE TRANSCRIPTASE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872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They inhibit reverse transcriptase </a:t>
            </a:r>
            <a:r>
              <a:rPr lang="sr-Latn-RS" sz="3200" dirty="0">
                <a:solidFill>
                  <a:srgbClr val="4B192E"/>
                </a:solidFill>
                <a:latin typeface="Comic Sans MS" pitchFamily="66" charset="0"/>
              </a:rPr>
              <a:t>binding for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 a different place compared to nucleoside inhibitors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24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They are used with protease inhibitors for resistant forms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24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There is cross-resistance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40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     </a:t>
            </a:r>
            <a:r>
              <a:rPr lang="en" sz="4000" b="1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Non-nucleoside inhibitors</a:t>
            </a:r>
            <a:r>
              <a:rPr lang="sr-Latn-RS" sz="4000" b="1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of </a:t>
            </a:r>
            <a:r>
              <a:rPr lang="en" sz="4000" b="1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reverse transcriptase: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2400" b="1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1600200" lvl="3" indent="-228600">
              <a:lnSpc>
                <a:spcPct val="13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20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</a:t>
            </a:r>
            <a:r>
              <a:rPr lang="en" sz="3200" dirty="0">
                <a:solidFill>
                  <a:srgbClr val="4B192E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Nevirapine</a:t>
            </a:r>
          </a:p>
          <a:p>
            <a:pPr marL="1600200" lvl="3" indent="-228600">
              <a:lnSpc>
                <a:spcPct val="13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Efavirenz</a:t>
            </a:r>
          </a:p>
          <a:p>
            <a:pPr marL="1600200" lvl="3" indent="-228600">
              <a:lnSpc>
                <a:spcPct val="13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3200" dirty="0">
                <a:solidFill>
                  <a:srgbClr val="FFFF66"/>
                </a:solidFill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 2" pitchFamily="18" charset="2"/>
              </a:rPr>
              <a:t>✔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Monotype Sorts 2" pitchFamily="18" charset="2"/>
              </a:rPr>
              <a:t>Delaviridine</a:t>
            </a:r>
          </a:p>
          <a:p>
            <a:pPr marL="742950" lvl="1" indent="-285750">
              <a:lnSpc>
                <a:spcPct val="130000"/>
              </a:lnSpc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282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Nevirapine</a:t>
            </a: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Rash</a:t>
            </a:r>
            <a:endParaRPr lang="en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Hepatotoxicity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It does not cause lipodystrophy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486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Efavirenz</a:t>
            </a: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Loss of concentration, nightmares, illusions, mania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It does not cause lipodystrophy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896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Delaviridine</a:t>
            </a: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Inhibits cytochrome P450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Rash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7" name="Rectangle 5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54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5400" b="1" dirty="0">
                <a:solidFill>
                  <a:srgbClr val="4B192E"/>
                </a:solidFill>
                <a:latin typeface="Comic Sans MS" pitchFamily="66" charset="0"/>
              </a:rPr>
              <a:t>D</a:t>
            </a:r>
            <a:r>
              <a:rPr lang="en" sz="5400" b="1" dirty="0">
                <a:solidFill>
                  <a:srgbClr val="4B192E"/>
                </a:solidFill>
                <a:latin typeface="Comic Sans MS" pitchFamily="66" charset="0"/>
              </a:rPr>
              <a:t>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FUSION INHIBITORS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Enfuvirtide</a:t>
            </a: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A synthetic peptide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It blocks the entry of viruses into the cell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>
                <a:solidFill>
                  <a:srgbClr val="4B192E"/>
                </a:solidFill>
                <a:latin typeface="Comic Sans MS" pitchFamily="66" charset="0"/>
              </a:rPr>
              <a:t>  90 mg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subcutaneously at 12h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It is added to existing therapy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7" name="Rectangle 5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54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5400" b="1" dirty="0">
                <a:solidFill>
                  <a:srgbClr val="4B192E"/>
                </a:solidFill>
                <a:latin typeface="Comic Sans MS" pitchFamily="66" charset="0"/>
              </a:rPr>
              <a:t>E</a:t>
            </a:r>
            <a:r>
              <a:rPr lang="en" sz="5400" b="1" dirty="0">
                <a:solidFill>
                  <a:srgbClr val="4B192E"/>
                </a:solidFill>
                <a:latin typeface="Comic Sans MS" pitchFamily="66" charset="0"/>
              </a:rPr>
              <a:t>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4000" dirty="0">
                <a:solidFill>
                  <a:srgbClr val="4B192E"/>
                </a:solidFill>
                <a:latin typeface="Comic Sans MS" pitchFamily="66" charset="0"/>
              </a:rPr>
              <a:t>(Chemokine receptor 5) </a:t>
            </a:r>
            <a:r>
              <a:rPr lang="en-US" sz="4000" dirty="0">
                <a:solidFill>
                  <a:srgbClr val="4B192E"/>
                </a:solidFill>
                <a:latin typeface="Comic Sans MS" pitchFamily="66" charset="0"/>
              </a:rPr>
              <a:t>CCR5 Antagonists</a:t>
            </a: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115804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sr-Latn-RS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Maraviroc</a:t>
            </a: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-GB" sz="3600" dirty="0">
                <a:solidFill>
                  <a:srgbClr val="4B192E"/>
                </a:solidFill>
                <a:latin typeface="Comic Sans MS" pitchFamily="66" charset="0"/>
              </a:rPr>
              <a:t>block CCR5 co</a:t>
            </a: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-</a:t>
            </a:r>
            <a:r>
              <a:rPr lang="en-GB" sz="3600" dirty="0">
                <a:solidFill>
                  <a:srgbClr val="4B192E"/>
                </a:solidFill>
                <a:latin typeface="Comic Sans MS" pitchFamily="66" charset="0"/>
              </a:rPr>
              <a:t>receptors on the surface of </a:t>
            </a: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lymphocytes</a:t>
            </a:r>
            <a:r>
              <a:rPr lang="en-GB" sz="3600" dirty="0">
                <a:solidFill>
                  <a:srgbClr val="4B192E"/>
                </a:solidFill>
                <a:latin typeface="Comic Sans MS" pitchFamily="66" charset="0"/>
              </a:rPr>
              <a:t> that HIV </a:t>
            </a: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uses</a:t>
            </a:r>
            <a:r>
              <a:rPr lang="en-GB" sz="3600" dirty="0">
                <a:solidFill>
                  <a:srgbClr val="4B192E"/>
                </a:solidFill>
                <a:latin typeface="Comic Sans MS" pitchFamily="66" charset="0"/>
              </a:rPr>
              <a:t> to enter the cells</a:t>
            </a:r>
            <a:endParaRPr lang="sr-Latn-R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Metabolized by CYP3A4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Hepatotoxicity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Postural hypotension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60854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There are HIV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1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and HIV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2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viruses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HIV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2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is less pathogenic and the infection is mostly asymptomatic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7" name="Rectangle 5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54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5400" b="1" dirty="0">
                <a:solidFill>
                  <a:srgbClr val="4B192E"/>
                </a:solidFill>
                <a:latin typeface="Comic Sans MS" pitchFamily="66" charset="0"/>
              </a:rPr>
              <a:t>F</a:t>
            </a:r>
            <a:r>
              <a:rPr lang="en" sz="5400" b="1" dirty="0">
                <a:solidFill>
                  <a:srgbClr val="4B192E"/>
                </a:solidFill>
                <a:latin typeface="Comic Sans MS" pitchFamily="66" charset="0"/>
              </a:rPr>
              <a:t>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4000" dirty="0">
                <a:solidFill>
                  <a:srgbClr val="4B192E"/>
                </a:solidFill>
                <a:latin typeface="Comic Sans MS" pitchFamily="66" charset="0"/>
              </a:rPr>
              <a:t>INTEGRASE INHIBITORS</a:t>
            </a: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0107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sr-Latn-RS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Dolutegravir and raltegravir</a:t>
            </a: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Integrase is enzyme necessary for integration of viral DNA to host genome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Insomnia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Depression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954985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7" name="Rectangle 5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54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5400" b="1" dirty="0">
                <a:solidFill>
                  <a:srgbClr val="4B192E"/>
                </a:solidFill>
                <a:latin typeface="Comic Sans MS" pitchFamily="66" charset="0"/>
              </a:rPr>
              <a:t>G</a:t>
            </a:r>
            <a:r>
              <a:rPr lang="en" sz="5400" b="1" dirty="0">
                <a:solidFill>
                  <a:srgbClr val="4B192E"/>
                </a:solidFill>
                <a:latin typeface="Comic Sans MS" pitchFamily="66" charset="0"/>
              </a:rPr>
              <a:t>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4000" dirty="0">
                <a:solidFill>
                  <a:srgbClr val="4B192E"/>
                </a:solidFill>
                <a:latin typeface="Comic Sans MS" pitchFamily="66" charset="0"/>
              </a:rPr>
              <a:t>Attachment and post-attachment inhibitors</a:t>
            </a: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043523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sr-Latn-RS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Fostemsavir and ibalizumab</a:t>
            </a: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Bind for gp120 (fostemsavir) or CD4 (ibalizumab) and therefore prevent HIV from entering CD4 lymphocytes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57349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6917" name="Rectangle 5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54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5400" b="1" dirty="0">
                <a:solidFill>
                  <a:srgbClr val="4B192E"/>
                </a:solidFill>
                <a:latin typeface="Comic Sans MS" pitchFamily="66" charset="0"/>
              </a:rPr>
              <a:t>H</a:t>
            </a:r>
            <a:r>
              <a:rPr lang="en" sz="5400" b="1" dirty="0">
                <a:solidFill>
                  <a:srgbClr val="4B192E"/>
                </a:solidFill>
                <a:latin typeface="Comic Sans MS" pitchFamily="66" charset="0"/>
              </a:rPr>
              <a:t>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sr-Latn-RS" sz="4000" dirty="0">
                <a:solidFill>
                  <a:srgbClr val="4B192E"/>
                </a:solidFill>
                <a:latin typeface="Comic Sans MS" pitchFamily="66" charset="0"/>
              </a:rPr>
              <a:t>Capsid inhibitors</a:t>
            </a: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432356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sr-Latn-RS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Lenacapavir</a:t>
            </a: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Interferes with formation of HIV’s capsid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</a:rPr>
              <a:t>May cause immune reconstitution syndrome</a:t>
            </a: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836665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101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sr-Latn-RS" sz="4000" b="1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Cobicistat – pharmacikinetic enhancer</a:t>
            </a: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It inhibits CYP 3A family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It is given together with atazanavir or darunavir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Inhibits tubular secretion of creatinine</a:t>
            </a:r>
          </a:p>
          <a:p>
            <a:pPr marL="742950" lvl="1" indent="-285750">
              <a:lnSpc>
                <a:spcPct val="11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sr-Latn-RS" sz="2800" dirty="0">
                <a:solidFill>
                  <a:srgbClr val="4B192E"/>
                </a:solidFill>
                <a:latin typeface="Comic Sans MS" pitchFamily="66" charset="0"/>
              </a:rPr>
              <a:t>Hepatotoxicity </a:t>
            </a: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172849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306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5400" b="1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b="1">
                <a:solidFill>
                  <a:srgbClr val="4B192E"/>
                </a:solidFill>
                <a:latin typeface="Comic Sans MS" pitchFamily="66" charset="0"/>
              </a:rPr>
              <a:t>FACTORS AFFECTING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b="1">
                <a:solidFill>
                  <a:srgbClr val="4B192E"/>
                </a:solidFill>
                <a:latin typeface="Comic Sans MS" pitchFamily="66" charset="0"/>
              </a:rPr>
              <a:t>EFFECTIVENESS OF THERAPY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>
                <a:solidFill>
                  <a:srgbClr val="4B192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510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Compliance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Choose a combination that is effective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Do not allow overlapping toxicity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715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Avoid the combination of:</a:t>
            </a:r>
            <a:endParaRPr lang="sr-Cyrl-CS" sz="2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Stavudine + didanosine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because it increases the risk of lactic acidosis, especially in pregnant women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Zidovudine + stavudine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 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because they compete with each other for intracellular phosphorylation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Didanosine + tenofovir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  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because they lead to a decrease in the number of CD </a:t>
            </a:r>
            <a:r>
              <a:rPr lang="en" sz="28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lymphocytes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The virus contains reverse transcriptase (RNA-dependent DNA polymerase)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The HIV genome only has genes for 3 basic structural proteins and at least 5 other regulatory proteins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920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51451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54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8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40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b="1" dirty="0">
                <a:solidFill>
                  <a:srgbClr val="4B192E"/>
                </a:solidFill>
                <a:latin typeface="Comic Sans MS" pitchFamily="66" charset="0"/>
              </a:rPr>
              <a:t>RESISTANCE</a:t>
            </a:r>
            <a:endParaRPr lang="sr-Cyrl-CS" sz="4000" b="1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Monotype Sorts 2" pitchFamily="18" charset="2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  <a:sym typeface="Monotype Sorts 2" pitchFamily="18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125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About 10-12% of newly infected people have resistant strains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Resistance is considered to exist if, despite therapy, there are more than 1000 copies / μM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el-GR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Some mutations confer resistance to only one or two drugs</a:t>
            </a: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534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Since there are many strains of the virus in one person, resistance can only be determined for some strains, which are taken with a sample. Therefore, if resistance is determined more than once, all results should be taken cumulatively.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944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4B192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Application of growth factors in patients with HIV:</a:t>
            </a:r>
            <a:endParaRPr lang="sr-Cyrl-CS" sz="2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Erythropoietin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to achieve a target hematocrit of 35-40%</a:t>
            </a: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Filgrastim (G-CSF)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4B192E"/>
                </a:solidFill>
                <a:latin typeface="Comic Sans MS" pitchFamily="66" charset="0"/>
              </a:rPr>
              <a:t>to increase the number of leukocytes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  <p:sp>
        <p:nvSpPr>
          <p:cNvPr id="189445" name="Line 5"/>
          <p:cNvSpPr>
            <a:spLocks noChangeShapeType="1"/>
          </p:cNvSpPr>
          <p:nvPr/>
        </p:nvSpPr>
        <p:spPr bwMode="auto">
          <a:xfrm>
            <a:off x="7164388" y="34290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149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Primary prophylaxis of Pneumocystis pneumonia should be performed in patients with a CD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4 count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&lt; 200 cells/ μl, i.e. with percentage of CD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lymphocytes &lt; 14%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354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Secondary prophylaxis of Pneumocystis pneumonia should be applied until a stable response to retroviral therapy is achieved, that is, CD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&gt; 250 cells/μl , for 6 months: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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trimethoprim-sulfamethoxazole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</a:t>
            </a:r>
            <a:r>
              <a:rPr lang="en" sz="3600" b="1" dirty="0">
                <a:solidFill>
                  <a:srgbClr val="FFFF66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dapsone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C00000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</a:t>
            </a:r>
            <a:r>
              <a:rPr lang="en" sz="3600" b="1" dirty="0">
                <a:solidFill>
                  <a:srgbClr val="FFFF66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pentamidine in aerosol – least effective</a:t>
            </a: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5588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4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Use prophylaxis against M. avium infection when the CD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count is &lt; 70-100 cells/ μl :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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clarithromycin , 500 mg /12h , orally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400" dirty="0">
              <a:solidFill>
                <a:srgbClr val="4B192E"/>
              </a:solidFill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</a:t>
            </a:r>
            <a:r>
              <a:rPr lang="en" sz="3600" b="1" dirty="0">
                <a:solidFill>
                  <a:srgbClr val="FFFF66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azithromycin , 1200 mg weekly, orally: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  <a:sym typeface="Wingdings" pitchFamily="2" charset="2"/>
              </a:rPr>
              <a:t>○</a:t>
            </a:r>
            <a:r>
              <a:rPr lang="en" sz="3600" dirty="0">
                <a:solidFill>
                  <a:srgbClr val="4B192E"/>
                </a:solidFill>
                <a:latin typeface="Mistral" pitchFamily="66" charset="0"/>
                <a:sym typeface="Wingdings" pitchFamily="2" charset="2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reduces the frequency of infection by 75%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stral" pitchFamily="66" charset="0"/>
                <a:sym typeface="Wingdings" pitchFamily="2" charset="2"/>
              </a:rPr>
              <a:t>○</a:t>
            </a:r>
            <a:r>
              <a:rPr lang="en" sz="3200" b="1" dirty="0">
                <a:solidFill>
                  <a:srgbClr val="FFFF66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applies until the number of CD </a:t>
            </a:r>
            <a:r>
              <a:rPr lang="en" sz="3200" baseline="-250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4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rises above 100/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</a:rPr>
              <a:t>μl</a:t>
            </a: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2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7636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Prophylaxis of tuberculosis, when the tuberculin test is positive: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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isoniazid , 300 mg /day</a:t>
            </a:r>
            <a:endParaRPr lang="sr-Cyrl-CS" sz="3600" dirty="0">
              <a:solidFill>
                <a:srgbClr val="4B192E"/>
              </a:solidFill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+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" sz="3600" b="1" dirty="0">
                <a:solidFill>
                  <a:srgbClr val="FFFF66"/>
                </a:solidFill>
                <a:latin typeface="Comic Sans MS" pitchFamily="66" charset="0"/>
                <a:sym typeface="Wingdings" pitchFamily="2" charset="2"/>
              </a:rPr>
              <a:t> 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vitamin B6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,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50 mg / day,</a:t>
            </a:r>
            <a:r>
              <a:rPr lang="sr-Latn-RS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during 9 months</a:t>
            </a: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9684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Toxoplasmosis - prophylaxis is carried out in seropositive patients (IgG):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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trimethoprim-sulfamethoxazole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000" dirty="0">
              <a:solidFill>
                <a:srgbClr val="4B192E"/>
              </a:solidFill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</a:t>
            </a:r>
            <a:r>
              <a:rPr lang="en" sz="3600" b="1" dirty="0">
                <a:solidFill>
                  <a:srgbClr val="FFFF66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pyrimethamine,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25 mg /week , orally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+</a:t>
            </a: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" sz="3600" dirty="0">
                <a:solidFill>
                  <a:srgbClr val="FFFF66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dapsone, </a:t>
            </a:r>
            <a:r>
              <a:rPr lang="en" sz="32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100 mg /day , orally</a:t>
            </a:r>
            <a:r>
              <a:rPr lang="en" sz="3600" b="1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</a:t>
            </a: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1732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dirty="0">
              <a:solidFill>
                <a:srgbClr val="4B192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C00000"/>
              </a:buClr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Cytomegalovirus - prophylaxis is carried out if CD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&lt; 50 cells/ μ l</a:t>
            </a:r>
            <a:r>
              <a:rPr lang="en" sz="40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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ganciclovir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2000" dirty="0">
              <a:solidFill>
                <a:srgbClr val="4B192E"/>
              </a:solidFill>
              <a:latin typeface="Comic Sans MS" pitchFamily="66" charset="0"/>
              <a:sym typeface="Wingdings" pitchFamily="2" charset="2"/>
            </a:endParaRPr>
          </a:p>
          <a:p>
            <a:pPr marL="342900" indent="-342900">
              <a:lnSpc>
                <a:spcPct val="70000"/>
              </a:lnSpc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r>
              <a:rPr lang="en" sz="3600" dirty="0">
                <a:solidFill>
                  <a:srgbClr val="4B192E"/>
                </a:solidFill>
                <a:latin typeface="Comic Sans MS" pitchFamily="66" charset="0"/>
                <a:sym typeface="Wingdings" pitchFamily="2" charset="2"/>
              </a:rPr>
              <a:t> </a:t>
            </a:r>
            <a:endParaRPr lang="sr-Cyrl-CS" sz="4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36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1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Char char="●"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sr-Cyrl-CS" sz="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Mistral" pitchFamily="66" charset="0"/>
              <a:buNone/>
            </a:pPr>
            <a:endParaRPr lang="el-GR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sr-Cyrl-CS" sz="28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 descr="pozadina Rotko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BEAC7"/>
              </a:gs>
              <a:gs pos="0">
                <a:schemeClr val="bg1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The virus enters cells that have CD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antigen and chemokine receptors CCR5 and CXCR4 on their membrane</a:t>
            </a:r>
          </a:p>
          <a:p>
            <a:pPr marL="342900" indent="-342900">
              <a:spcBef>
                <a:spcPct val="20000"/>
              </a:spcBef>
              <a:buClr>
                <a:srgbClr val="FFFFCC"/>
              </a:buClr>
              <a:buFont typeface="Arial Unicode MS" pitchFamily="34" charset="-128"/>
              <a:buNone/>
            </a:pPr>
            <a:endParaRPr lang="sr-Cyrl-CS" sz="900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These are primarily CD </a:t>
            </a:r>
            <a:r>
              <a:rPr lang="en" sz="3600" baseline="-25000" dirty="0">
                <a:solidFill>
                  <a:srgbClr val="4B192E"/>
                </a:solidFill>
                <a:latin typeface="Comic Sans MS" pitchFamily="66" charset="0"/>
              </a:rPr>
              <a:t>4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helper lymphocytes, but also B-lymphocytes and macrophages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</a:pPr>
            <a:endParaRPr lang="sr-Cyrl-CS" dirty="0">
              <a:solidFill>
                <a:srgbClr val="4B192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Ù"/>
            </a:pPr>
            <a:r>
              <a:rPr lang="en" sz="3000" dirty="0">
                <a:solidFill>
                  <a:srgbClr val="4B192E"/>
                </a:solidFill>
                <a:latin typeface="Comic Sans MS" pitchFamily="66" charset="0"/>
              </a:rPr>
              <a:t>  </a:t>
            </a:r>
            <a:r>
              <a:rPr lang="en" sz="3600" dirty="0">
                <a:solidFill>
                  <a:srgbClr val="4B192E"/>
                </a:solidFill>
                <a:latin typeface="Comic Sans MS" pitchFamily="66" charset="0"/>
              </a:rPr>
              <a:t>Macrophages are the reservoir of the HIV virus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Font typeface="Mistral" pitchFamily="66" charset="0"/>
              <a:buNone/>
            </a:pPr>
            <a:endParaRPr lang="el-GR" sz="3000" dirty="0">
              <a:solidFill>
                <a:srgbClr val="4B192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2501</Words>
  <Application>Microsoft Office PowerPoint</Application>
  <PresentationFormat>On-screen Show (4:3)</PresentationFormat>
  <Paragraphs>1330</Paragraphs>
  <Slides>89</Slides>
  <Notes>89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8" baseType="lpstr">
      <vt:lpstr>Amaze</vt:lpstr>
      <vt:lpstr>Arial</vt:lpstr>
      <vt:lpstr>Arial Unicode MS</vt:lpstr>
      <vt:lpstr>Calibri</vt:lpstr>
      <vt:lpstr>Comic Sans MS</vt:lpstr>
      <vt:lpstr>Mistral</vt:lpstr>
      <vt:lpstr>Monotype Sorts 2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Slobodan Jankovic</cp:lastModifiedBy>
  <cp:revision>23</cp:revision>
  <dcterms:created xsi:type="dcterms:W3CDTF">2011-04-05T11:40:23Z</dcterms:created>
  <dcterms:modified xsi:type="dcterms:W3CDTF">2023-07-30T10:02:51Z</dcterms:modified>
</cp:coreProperties>
</file>