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69" r:id="rId4"/>
    <p:sldId id="270" r:id="rId5"/>
    <p:sldId id="271" r:id="rId6"/>
    <p:sldId id="272" r:id="rId7"/>
    <p:sldId id="273" r:id="rId8"/>
    <p:sldId id="274" r:id="rId9"/>
    <p:sldId id="275" r:id="rId10"/>
    <p:sldId id="267" r:id="rId11"/>
    <p:sldId id="268" r:id="rId12"/>
    <p:sldId id="276" r:id="rId13"/>
    <p:sldId id="277" r:id="rId14"/>
    <p:sldId id="278" r:id="rId15"/>
  </p:sldIdLst>
  <p:sldSz cx="9144000" cy="6858000" type="screen4x3"/>
  <p:notesSz cx="6858000" cy="9144000"/>
  <p:defaultTextStyle>
    <a:defPPr>
      <a:defRPr lang="en"/>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80" y="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AE4B7DA1-DF7D-77BA-49CF-F0AFF3F233B5}"/>
              </a:ext>
            </a:extLst>
          </p:cNvPr>
          <p:cNvSpPr>
            <a:spLocks noGrp="1"/>
          </p:cNvSpPr>
          <p:nvPr>
            <p:ph type="dt" sz="half" idx="10"/>
          </p:nvPr>
        </p:nvSpPr>
        <p:spPr/>
        <p:txBody>
          <a:bodyPr/>
          <a:lstStyle>
            <a:lvl1pPr>
              <a:defRPr/>
            </a:lvl1pPr>
          </a:lstStyle>
          <a:p>
            <a:pPr>
              <a:defRPr/>
            </a:pPr>
            <a:fld id="{75B1B91A-158E-4118-AEB0-1B9C272C300A}" type="datetimeFigureOut">
              <a:rPr lang="en-US"/>
              <a:pPr>
                <a:defRPr/>
              </a:pPr>
              <a:t>7/29/2023</a:t>
            </a:fld>
            <a:endParaRPr lang="en-US"/>
          </a:p>
        </p:txBody>
      </p:sp>
      <p:sp>
        <p:nvSpPr>
          <p:cNvPr id="5" name="Footer Placeholder 4">
            <a:extLst>
              <a:ext uri="{FF2B5EF4-FFF2-40B4-BE49-F238E27FC236}">
                <a16:creationId xmlns:a16="http://schemas.microsoft.com/office/drawing/2014/main" id="{3326BD88-1E79-3A6D-F758-2EC324573D3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82B0662-5274-2DF4-DCCB-9BB2E1FD957F}"/>
              </a:ext>
            </a:extLst>
          </p:cNvPr>
          <p:cNvSpPr>
            <a:spLocks noGrp="1"/>
          </p:cNvSpPr>
          <p:nvPr>
            <p:ph type="sldNum" sz="quarter" idx="12"/>
          </p:nvPr>
        </p:nvSpPr>
        <p:spPr/>
        <p:txBody>
          <a:bodyPr/>
          <a:lstStyle>
            <a:lvl1pPr>
              <a:defRPr/>
            </a:lvl1pPr>
          </a:lstStyle>
          <a:p>
            <a:fld id="{A92683A8-435A-408B-BBE9-2FAA61AEA24D}" type="slidenum">
              <a:rPr lang="en-US" altLang="en-US"/>
              <a:pPr/>
              <a:t>‹#›</a:t>
            </a:fld>
            <a:endParaRPr lang="en-US" altLang="en-US"/>
          </a:p>
        </p:txBody>
      </p:sp>
    </p:spTree>
    <p:extLst>
      <p:ext uri="{BB962C8B-B14F-4D97-AF65-F5344CB8AC3E}">
        <p14:creationId xmlns:p14="http://schemas.microsoft.com/office/powerpoint/2010/main" val="728263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211B49-E830-8E7F-FD9B-DA4AB4B8A3C3}"/>
              </a:ext>
            </a:extLst>
          </p:cNvPr>
          <p:cNvSpPr>
            <a:spLocks noGrp="1"/>
          </p:cNvSpPr>
          <p:nvPr>
            <p:ph type="dt" sz="half" idx="10"/>
          </p:nvPr>
        </p:nvSpPr>
        <p:spPr/>
        <p:txBody>
          <a:bodyPr/>
          <a:lstStyle>
            <a:lvl1pPr>
              <a:defRPr/>
            </a:lvl1pPr>
          </a:lstStyle>
          <a:p>
            <a:pPr>
              <a:defRPr/>
            </a:pPr>
            <a:fld id="{E06CDB80-40A5-4042-9DF9-C01189029B61}" type="datetimeFigureOut">
              <a:rPr lang="en-US"/>
              <a:pPr>
                <a:defRPr/>
              </a:pPr>
              <a:t>7/29/2023</a:t>
            </a:fld>
            <a:endParaRPr lang="en-US"/>
          </a:p>
        </p:txBody>
      </p:sp>
      <p:sp>
        <p:nvSpPr>
          <p:cNvPr id="5" name="Footer Placeholder 4">
            <a:extLst>
              <a:ext uri="{FF2B5EF4-FFF2-40B4-BE49-F238E27FC236}">
                <a16:creationId xmlns:a16="http://schemas.microsoft.com/office/drawing/2014/main" id="{3195AE2E-DD29-0CE5-ED23-961418E9DC3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DD80614D-FF0F-C385-6C36-EC83DE6B5024}"/>
              </a:ext>
            </a:extLst>
          </p:cNvPr>
          <p:cNvSpPr>
            <a:spLocks noGrp="1"/>
          </p:cNvSpPr>
          <p:nvPr>
            <p:ph type="sldNum" sz="quarter" idx="12"/>
          </p:nvPr>
        </p:nvSpPr>
        <p:spPr/>
        <p:txBody>
          <a:bodyPr/>
          <a:lstStyle>
            <a:lvl1pPr>
              <a:defRPr/>
            </a:lvl1pPr>
          </a:lstStyle>
          <a:p>
            <a:fld id="{C7DE95E4-BE2E-4EAD-B6F8-A473DD9D6CE1}" type="slidenum">
              <a:rPr lang="en-US" altLang="en-US"/>
              <a:pPr/>
              <a:t>‹#›</a:t>
            </a:fld>
            <a:endParaRPr lang="en-US" altLang="en-US"/>
          </a:p>
        </p:txBody>
      </p:sp>
    </p:spTree>
    <p:extLst>
      <p:ext uri="{BB962C8B-B14F-4D97-AF65-F5344CB8AC3E}">
        <p14:creationId xmlns:p14="http://schemas.microsoft.com/office/powerpoint/2010/main" val="3561669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49F218-5586-D28E-095A-A8F03422FA31}"/>
              </a:ext>
            </a:extLst>
          </p:cNvPr>
          <p:cNvSpPr>
            <a:spLocks noGrp="1"/>
          </p:cNvSpPr>
          <p:nvPr>
            <p:ph type="dt" sz="half" idx="10"/>
          </p:nvPr>
        </p:nvSpPr>
        <p:spPr/>
        <p:txBody>
          <a:bodyPr/>
          <a:lstStyle>
            <a:lvl1pPr>
              <a:defRPr/>
            </a:lvl1pPr>
          </a:lstStyle>
          <a:p>
            <a:pPr>
              <a:defRPr/>
            </a:pPr>
            <a:fld id="{73151C9A-AB91-4D52-B097-3761AE489AAC}" type="datetimeFigureOut">
              <a:rPr lang="en-US"/>
              <a:pPr>
                <a:defRPr/>
              </a:pPr>
              <a:t>7/29/2023</a:t>
            </a:fld>
            <a:endParaRPr lang="en-US"/>
          </a:p>
        </p:txBody>
      </p:sp>
      <p:sp>
        <p:nvSpPr>
          <p:cNvPr id="5" name="Footer Placeholder 4">
            <a:extLst>
              <a:ext uri="{FF2B5EF4-FFF2-40B4-BE49-F238E27FC236}">
                <a16:creationId xmlns:a16="http://schemas.microsoft.com/office/drawing/2014/main" id="{E3ECA7EB-E794-7AAF-AD13-A6847633B170}"/>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F9F1792-0AC8-44E5-13E5-7F4EC0555173}"/>
              </a:ext>
            </a:extLst>
          </p:cNvPr>
          <p:cNvSpPr>
            <a:spLocks noGrp="1"/>
          </p:cNvSpPr>
          <p:nvPr>
            <p:ph type="sldNum" sz="quarter" idx="12"/>
          </p:nvPr>
        </p:nvSpPr>
        <p:spPr/>
        <p:txBody>
          <a:bodyPr/>
          <a:lstStyle>
            <a:lvl1pPr>
              <a:defRPr/>
            </a:lvl1pPr>
          </a:lstStyle>
          <a:p>
            <a:fld id="{02E4CE2D-E9BF-4637-82B0-D984C4CA15AE}" type="slidenum">
              <a:rPr lang="en-US" altLang="en-US"/>
              <a:pPr/>
              <a:t>‹#›</a:t>
            </a:fld>
            <a:endParaRPr lang="en-US" altLang="en-US"/>
          </a:p>
        </p:txBody>
      </p:sp>
    </p:spTree>
    <p:extLst>
      <p:ext uri="{BB962C8B-B14F-4D97-AF65-F5344CB8AC3E}">
        <p14:creationId xmlns:p14="http://schemas.microsoft.com/office/powerpoint/2010/main" val="3403085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A04C14-A306-4C80-9447-0DBE607EF1DB}"/>
              </a:ext>
            </a:extLst>
          </p:cNvPr>
          <p:cNvSpPr>
            <a:spLocks noGrp="1"/>
          </p:cNvSpPr>
          <p:nvPr>
            <p:ph type="dt" sz="half" idx="10"/>
          </p:nvPr>
        </p:nvSpPr>
        <p:spPr/>
        <p:txBody>
          <a:bodyPr/>
          <a:lstStyle>
            <a:lvl1pPr>
              <a:defRPr/>
            </a:lvl1pPr>
          </a:lstStyle>
          <a:p>
            <a:pPr>
              <a:defRPr/>
            </a:pPr>
            <a:fld id="{4E5CA2D6-A69C-4792-86A9-68C01538F1A2}" type="datetimeFigureOut">
              <a:rPr lang="en-US"/>
              <a:pPr>
                <a:defRPr/>
              </a:pPr>
              <a:t>7/29/2023</a:t>
            </a:fld>
            <a:endParaRPr lang="en-US"/>
          </a:p>
        </p:txBody>
      </p:sp>
      <p:sp>
        <p:nvSpPr>
          <p:cNvPr id="5" name="Footer Placeholder 4">
            <a:extLst>
              <a:ext uri="{FF2B5EF4-FFF2-40B4-BE49-F238E27FC236}">
                <a16:creationId xmlns:a16="http://schemas.microsoft.com/office/drawing/2014/main" id="{14D4A7C1-DD02-75E6-4476-9DE5DF35393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6818ADB-28BE-8775-79ED-823D814BFC50}"/>
              </a:ext>
            </a:extLst>
          </p:cNvPr>
          <p:cNvSpPr>
            <a:spLocks noGrp="1"/>
          </p:cNvSpPr>
          <p:nvPr>
            <p:ph type="sldNum" sz="quarter" idx="12"/>
          </p:nvPr>
        </p:nvSpPr>
        <p:spPr/>
        <p:txBody>
          <a:bodyPr/>
          <a:lstStyle>
            <a:lvl1pPr>
              <a:defRPr/>
            </a:lvl1pPr>
          </a:lstStyle>
          <a:p>
            <a:fld id="{A82CB17B-C117-4AFE-81CF-0D5F72619FD6}" type="slidenum">
              <a:rPr lang="en-US" altLang="en-US"/>
              <a:pPr/>
              <a:t>‹#›</a:t>
            </a:fld>
            <a:endParaRPr lang="en-US" altLang="en-US"/>
          </a:p>
        </p:txBody>
      </p:sp>
    </p:spTree>
    <p:extLst>
      <p:ext uri="{BB962C8B-B14F-4D97-AF65-F5344CB8AC3E}">
        <p14:creationId xmlns:p14="http://schemas.microsoft.com/office/powerpoint/2010/main" val="86766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786C82-85C4-1BBA-42EA-08A75576C83F}"/>
              </a:ext>
            </a:extLst>
          </p:cNvPr>
          <p:cNvSpPr>
            <a:spLocks noGrp="1"/>
          </p:cNvSpPr>
          <p:nvPr>
            <p:ph type="dt" sz="half" idx="10"/>
          </p:nvPr>
        </p:nvSpPr>
        <p:spPr/>
        <p:txBody>
          <a:bodyPr/>
          <a:lstStyle>
            <a:lvl1pPr>
              <a:defRPr/>
            </a:lvl1pPr>
          </a:lstStyle>
          <a:p>
            <a:pPr>
              <a:defRPr/>
            </a:pPr>
            <a:fld id="{7DEA80F1-CB13-4E5C-B6E2-799E870D0899}" type="datetimeFigureOut">
              <a:rPr lang="en-US"/>
              <a:pPr>
                <a:defRPr/>
              </a:pPr>
              <a:t>7/29/2023</a:t>
            </a:fld>
            <a:endParaRPr lang="en-US"/>
          </a:p>
        </p:txBody>
      </p:sp>
      <p:sp>
        <p:nvSpPr>
          <p:cNvPr id="5" name="Footer Placeholder 4">
            <a:extLst>
              <a:ext uri="{FF2B5EF4-FFF2-40B4-BE49-F238E27FC236}">
                <a16:creationId xmlns:a16="http://schemas.microsoft.com/office/drawing/2014/main" id="{F84902E8-9461-F140-7ACB-B7373329F9E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DF223F78-02F3-9D34-657E-576D45FB571A}"/>
              </a:ext>
            </a:extLst>
          </p:cNvPr>
          <p:cNvSpPr>
            <a:spLocks noGrp="1"/>
          </p:cNvSpPr>
          <p:nvPr>
            <p:ph type="sldNum" sz="quarter" idx="12"/>
          </p:nvPr>
        </p:nvSpPr>
        <p:spPr/>
        <p:txBody>
          <a:bodyPr/>
          <a:lstStyle>
            <a:lvl1pPr>
              <a:defRPr/>
            </a:lvl1pPr>
          </a:lstStyle>
          <a:p>
            <a:fld id="{56A525E0-4179-4DD0-8170-E9B449E41905}" type="slidenum">
              <a:rPr lang="en-US" altLang="en-US"/>
              <a:pPr/>
              <a:t>‹#›</a:t>
            </a:fld>
            <a:endParaRPr lang="en-US" altLang="en-US"/>
          </a:p>
        </p:txBody>
      </p:sp>
    </p:spTree>
    <p:extLst>
      <p:ext uri="{BB962C8B-B14F-4D97-AF65-F5344CB8AC3E}">
        <p14:creationId xmlns:p14="http://schemas.microsoft.com/office/powerpoint/2010/main" val="2289809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5375F67C-6354-D099-731D-1FA2CCD35D0E}"/>
              </a:ext>
            </a:extLst>
          </p:cNvPr>
          <p:cNvSpPr>
            <a:spLocks noGrp="1"/>
          </p:cNvSpPr>
          <p:nvPr>
            <p:ph type="dt" sz="half" idx="10"/>
          </p:nvPr>
        </p:nvSpPr>
        <p:spPr/>
        <p:txBody>
          <a:bodyPr/>
          <a:lstStyle>
            <a:lvl1pPr>
              <a:defRPr/>
            </a:lvl1pPr>
          </a:lstStyle>
          <a:p>
            <a:pPr>
              <a:defRPr/>
            </a:pPr>
            <a:fld id="{F7F3E777-93A0-4187-BB72-0911C8060982}" type="datetimeFigureOut">
              <a:rPr lang="en-US"/>
              <a:pPr>
                <a:defRPr/>
              </a:pPr>
              <a:t>7/29/2023</a:t>
            </a:fld>
            <a:endParaRPr lang="en-US"/>
          </a:p>
        </p:txBody>
      </p:sp>
      <p:sp>
        <p:nvSpPr>
          <p:cNvPr id="6" name="Footer Placeholder 4">
            <a:extLst>
              <a:ext uri="{FF2B5EF4-FFF2-40B4-BE49-F238E27FC236}">
                <a16:creationId xmlns:a16="http://schemas.microsoft.com/office/drawing/2014/main" id="{2AB01D5C-62E8-643C-0E11-A9BB267E637D}"/>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EAA0FCBC-17C7-2788-5ACA-717305CF734F}"/>
              </a:ext>
            </a:extLst>
          </p:cNvPr>
          <p:cNvSpPr>
            <a:spLocks noGrp="1"/>
          </p:cNvSpPr>
          <p:nvPr>
            <p:ph type="sldNum" sz="quarter" idx="12"/>
          </p:nvPr>
        </p:nvSpPr>
        <p:spPr/>
        <p:txBody>
          <a:bodyPr/>
          <a:lstStyle>
            <a:lvl1pPr>
              <a:defRPr/>
            </a:lvl1pPr>
          </a:lstStyle>
          <a:p>
            <a:fld id="{7CAED787-25F2-485B-9007-F065B29DAE9B}" type="slidenum">
              <a:rPr lang="en-US" altLang="en-US"/>
              <a:pPr/>
              <a:t>‹#›</a:t>
            </a:fld>
            <a:endParaRPr lang="en-US" altLang="en-US"/>
          </a:p>
        </p:txBody>
      </p:sp>
    </p:spTree>
    <p:extLst>
      <p:ext uri="{BB962C8B-B14F-4D97-AF65-F5344CB8AC3E}">
        <p14:creationId xmlns:p14="http://schemas.microsoft.com/office/powerpoint/2010/main" val="4165720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A9B860F0-E895-F829-F136-41CB0218F8C9}"/>
              </a:ext>
            </a:extLst>
          </p:cNvPr>
          <p:cNvSpPr>
            <a:spLocks noGrp="1"/>
          </p:cNvSpPr>
          <p:nvPr>
            <p:ph type="dt" sz="half" idx="10"/>
          </p:nvPr>
        </p:nvSpPr>
        <p:spPr/>
        <p:txBody>
          <a:bodyPr/>
          <a:lstStyle>
            <a:lvl1pPr>
              <a:defRPr/>
            </a:lvl1pPr>
          </a:lstStyle>
          <a:p>
            <a:pPr>
              <a:defRPr/>
            </a:pPr>
            <a:fld id="{871D9009-0CDC-4EF7-9921-0F81C7CDFE24}" type="datetimeFigureOut">
              <a:rPr lang="en-US"/>
              <a:pPr>
                <a:defRPr/>
              </a:pPr>
              <a:t>7/29/2023</a:t>
            </a:fld>
            <a:endParaRPr lang="en-US"/>
          </a:p>
        </p:txBody>
      </p:sp>
      <p:sp>
        <p:nvSpPr>
          <p:cNvPr id="8" name="Footer Placeholder 4">
            <a:extLst>
              <a:ext uri="{FF2B5EF4-FFF2-40B4-BE49-F238E27FC236}">
                <a16:creationId xmlns:a16="http://schemas.microsoft.com/office/drawing/2014/main" id="{FABC1DD6-059A-DCE6-5436-C48812CA1328}"/>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6100EAE4-8D75-C6AF-7354-8E1344CF010B}"/>
              </a:ext>
            </a:extLst>
          </p:cNvPr>
          <p:cNvSpPr>
            <a:spLocks noGrp="1"/>
          </p:cNvSpPr>
          <p:nvPr>
            <p:ph type="sldNum" sz="quarter" idx="12"/>
          </p:nvPr>
        </p:nvSpPr>
        <p:spPr/>
        <p:txBody>
          <a:bodyPr/>
          <a:lstStyle>
            <a:lvl1pPr>
              <a:defRPr/>
            </a:lvl1pPr>
          </a:lstStyle>
          <a:p>
            <a:fld id="{93BA2A37-8BA4-492E-800F-113F348A1DFC}" type="slidenum">
              <a:rPr lang="en-US" altLang="en-US"/>
              <a:pPr/>
              <a:t>‹#›</a:t>
            </a:fld>
            <a:endParaRPr lang="en-US" altLang="en-US"/>
          </a:p>
        </p:txBody>
      </p:sp>
    </p:spTree>
    <p:extLst>
      <p:ext uri="{BB962C8B-B14F-4D97-AF65-F5344CB8AC3E}">
        <p14:creationId xmlns:p14="http://schemas.microsoft.com/office/powerpoint/2010/main" val="23148003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7BE759E5-78F7-468E-A33C-695CCDC44549}"/>
              </a:ext>
            </a:extLst>
          </p:cNvPr>
          <p:cNvSpPr>
            <a:spLocks noGrp="1"/>
          </p:cNvSpPr>
          <p:nvPr>
            <p:ph type="dt" sz="half" idx="10"/>
          </p:nvPr>
        </p:nvSpPr>
        <p:spPr/>
        <p:txBody>
          <a:bodyPr/>
          <a:lstStyle>
            <a:lvl1pPr>
              <a:defRPr/>
            </a:lvl1pPr>
          </a:lstStyle>
          <a:p>
            <a:pPr>
              <a:defRPr/>
            </a:pPr>
            <a:fld id="{63F9BF0A-6FE1-43D1-8C0C-5175A6CC20EB}" type="datetimeFigureOut">
              <a:rPr lang="en-US"/>
              <a:pPr>
                <a:defRPr/>
              </a:pPr>
              <a:t>7/29/2023</a:t>
            </a:fld>
            <a:endParaRPr lang="en-US"/>
          </a:p>
        </p:txBody>
      </p:sp>
      <p:sp>
        <p:nvSpPr>
          <p:cNvPr id="4" name="Footer Placeholder 4">
            <a:extLst>
              <a:ext uri="{FF2B5EF4-FFF2-40B4-BE49-F238E27FC236}">
                <a16:creationId xmlns:a16="http://schemas.microsoft.com/office/drawing/2014/main" id="{88F98DB8-7B02-300C-DA16-DE488F4D204C}"/>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F7ADFC81-825C-E950-D91D-E7C456B3A97F}"/>
              </a:ext>
            </a:extLst>
          </p:cNvPr>
          <p:cNvSpPr>
            <a:spLocks noGrp="1"/>
          </p:cNvSpPr>
          <p:nvPr>
            <p:ph type="sldNum" sz="quarter" idx="12"/>
          </p:nvPr>
        </p:nvSpPr>
        <p:spPr/>
        <p:txBody>
          <a:bodyPr/>
          <a:lstStyle>
            <a:lvl1pPr>
              <a:defRPr/>
            </a:lvl1pPr>
          </a:lstStyle>
          <a:p>
            <a:fld id="{91C31E4E-855D-416E-ABCD-E42C654F1834}" type="slidenum">
              <a:rPr lang="en-US" altLang="en-US"/>
              <a:pPr/>
              <a:t>‹#›</a:t>
            </a:fld>
            <a:endParaRPr lang="en-US" altLang="en-US"/>
          </a:p>
        </p:txBody>
      </p:sp>
    </p:spTree>
    <p:extLst>
      <p:ext uri="{BB962C8B-B14F-4D97-AF65-F5344CB8AC3E}">
        <p14:creationId xmlns:p14="http://schemas.microsoft.com/office/powerpoint/2010/main" val="1821818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534FD656-6B7D-16C0-673D-001C2F126C6C}"/>
              </a:ext>
            </a:extLst>
          </p:cNvPr>
          <p:cNvSpPr>
            <a:spLocks noGrp="1"/>
          </p:cNvSpPr>
          <p:nvPr>
            <p:ph type="dt" sz="half" idx="10"/>
          </p:nvPr>
        </p:nvSpPr>
        <p:spPr/>
        <p:txBody>
          <a:bodyPr/>
          <a:lstStyle>
            <a:lvl1pPr>
              <a:defRPr/>
            </a:lvl1pPr>
          </a:lstStyle>
          <a:p>
            <a:pPr>
              <a:defRPr/>
            </a:pPr>
            <a:fld id="{261B1B41-B916-431D-847C-35728F932F5C}" type="datetimeFigureOut">
              <a:rPr lang="en-US"/>
              <a:pPr>
                <a:defRPr/>
              </a:pPr>
              <a:t>7/29/2023</a:t>
            </a:fld>
            <a:endParaRPr lang="en-US"/>
          </a:p>
        </p:txBody>
      </p:sp>
      <p:sp>
        <p:nvSpPr>
          <p:cNvPr id="3" name="Footer Placeholder 4">
            <a:extLst>
              <a:ext uri="{FF2B5EF4-FFF2-40B4-BE49-F238E27FC236}">
                <a16:creationId xmlns:a16="http://schemas.microsoft.com/office/drawing/2014/main" id="{B329B85B-B526-7F2E-DE39-43522114B959}"/>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45A8E6C0-7648-087A-ADC5-F60F9D957D95}"/>
              </a:ext>
            </a:extLst>
          </p:cNvPr>
          <p:cNvSpPr>
            <a:spLocks noGrp="1"/>
          </p:cNvSpPr>
          <p:nvPr>
            <p:ph type="sldNum" sz="quarter" idx="12"/>
          </p:nvPr>
        </p:nvSpPr>
        <p:spPr/>
        <p:txBody>
          <a:bodyPr/>
          <a:lstStyle>
            <a:lvl1pPr>
              <a:defRPr/>
            </a:lvl1pPr>
          </a:lstStyle>
          <a:p>
            <a:fld id="{C5926634-CFD2-4658-89A3-03F6CBC189D9}" type="slidenum">
              <a:rPr lang="en-US" altLang="en-US"/>
              <a:pPr/>
              <a:t>‹#›</a:t>
            </a:fld>
            <a:endParaRPr lang="en-US" altLang="en-US"/>
          </a:p>
        </p:txBody>
      </p:sp>
    </p:spTree>
    <p:extLst>
      <p:ext uri="{BB962C8B-B14F-4D97-AF65-F5344CB8AC3E}">
        <p14:creationId xmlns:p14="http://schemas.microsoft.com/office/powerpoint/2010/main" val="42481814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56418FEA-67BD-6D1F-05D9-372390A52F22}"/>
              </a:ext>
            </a:extLst>
          </p:cNvPr>
          <p:cNvSpPr>
            <a:spLocks noGrp="1"/>
          </p:cNvSpPr>
          <p:nvPr>
            <p:ph type="dt" sz="half" idx="10"/>
          </p:nvPr>
        </p:nvSpPr>
        <p:spPr/>
        <p:txBody>
          <a:bodyPr/>
          <a:lstStyle>
            <a:lvl1pPr>
              <a:defRPr/>
            </a:lvl1pPr>
          </a:lstStyle>
          <a:p>
            <a:pPr>
              <a:defRPr/>
            </a:pPr>
            <a:fld id="{DAD292B9-4224-4406-BFE8-A328EB8FB8C1}" type="datetimeFigureOut">
              <a:rPr lang="en-US"/>
              <a:pPr>
                <a:defRPr/>
              </a:pPr>
              <a:t>7/29/2023</a:t>
            </a:fld>
            <a:endParaRPr lang="en-US"/>
          </a:p>
        </p:txBody>
      </p:sp>
      <p:sp>
        <p:nvSpPr>
          <p:cNvPr id="6" name="Footer Placeholder 4">
            <a:extLst>
              <a:ext uri="{FF2B5EF4-FFF2-40B4-BE49-F238E27FC236}">
                <a16:creationId xmlns:a16="http://schemas.microsoft.com/office/drawing/2014/main" id="{A718455E-B16E-857D-8305-E7A5FE49CBBC}"/>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44BBF767-51C7-DEA8-28E7-740A799FFE79}"/>
              </a:ext>
            </a:extLst>
          </p:cNvPr>
          <p:cNvSpPr>
            <a:spLocks noGrp="1"/>
          </p:cNvSpPr>
          <p:nvPr>
            <p:ph type="sldNum" sz="quarter" idx="12"/>
          </p:nvPr>
        </p:nvSpPr>
        <p:spPr/>
        <p:txBody>
          <a:bodyPr/>
          <a:lstStyle>
            <a:lvl1pPr>
              <a:defRPr/>
            </a:lvl1pPr>
          </a:lstStyle>
          <a:p>
            <a:fld id="{F20FCF55-64FA-4388-82DB-80E5D6F291AF}" type="slidenum">
              <a:rPr lang="en-US" altLang="en-US"/>
              <a:pPr/>
              <a:t>‹#›</a:t>
            </a:fld>
            <a:endParaRPr lang="en-US" altLang="en-US"/>
          </a:p>
        </p:txBody>
      </p:sp>
    </p:spTree>
    <p:extLst>
      <p:ext uri="{BB962C8B-B14F-4D97-AF65-F5344CB8AC3E}">
        <p14:creationId xmlns:p14="http://schemas.microsoft.com/office/powerpoint/2010/main" val="33544970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C6EFB1F4-8957-DB0A-424D-7429508E9ABB}"/>
              </a:ext>
            </a:extLst>
          </p:cNvPr>
          <p:cNvSpPr>
            <a:spLocks noGrp="1"/>
          </p:cNvSpPr>
          <p:nvPr>
            <p:ph type="dt" sz="half" idx="10"/>
          </p:nvPr>
        </p:nvSpPr>
        <p:spPr/>
        <p:txBody>
          <a:bodyPr/>
          <a:lstStyle>
            <a:lvl1pPr>
              <a:defRPr/>
            </a:lvl1pPr>
          </a:lstStyle>
          <a:p>
            <a:pPr>
              <a:defRPr/>
            </a:pPr>
            <a:fld id="{29B325F3-907F-4055-B89F-CAC2127FE370}" type="datetimeFigureOut">
              <a:rPr lang="en-US"/>
              <a:pPr>
                <a:defRPr/>
              </a:pPr>
              <a:t>7/29/2023</a:t>
            </a:fld>
            <a:endParaRPr lang="en-US"/>
          </a:p>
        </p:txBody>
      </p:sp>
      <p:sp>
        <p:nvSpPr>
          <p:cNvPr id="6" name="Footer Placeholder 4">
            <a:extLst>
              <a:ext uri="{FF2B5EF4-FFF2-40B4-BE49-F238E27FC236}">
                <a16:creationId xmlns:a16="http://schemas.microsoft.com/office/drawing/2014/main" id="{12F46E6B-93AA-FF9A-8728-C0AADA7FC182}"/>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5802E804-0B25-1C48-87BE-905E6AA3D5C8}"/>
              </a:ext>
            </a:extLst>
          </p:cNvPr>
          <p:cNvSpPr>
            <a:spLocks noGrp="1"/>
          </p:cNvSpPr>
          <p:nvPr>
            <p:ph type="sldNum" sz="quarter" idx="12"/>
          </p:nvPr>
        </p:nvSpPr>
        <p:spPr/>
        <p:txBody>
          <a:bodyPr/>
          <a:lstStyle>
            <a:lvl1pPr>
              <a:defRPr/>
            </a:lvl1pPr>
          </a:lstStyle>
          <a:p>
            <a:fld id="{EA3D5831-20FF-45D7-A503-94AAAE6275FB}" type="slidenum">
              <a:rPr lang="en-US" altLang="en-US"/>
              <a:pPr/>
              <a:t>‹#›</a:t>
            </a:fld>
            <a:endParaRPr lang="en-US" altLang="en-US"/>
          </a:p>
        </p:txBody>
      </p:sp>
    </p:spTree>
    <p:extLst>
      <p:ext uri="{BB962C8B-B14F-4D97-AF65-F5344CB8AC3E}">
        <p14:creationId xmlns:p14="http://schemas.microsoft.com/office/powerpoint/2010/main" val="4215001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12C9AF1-DAB3-CD74-3B5B-71B8741FF9EE}"/>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80EFE7C8-459A-D88B-F755-F167469D4BDD}"/>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6376AEBB-0AE6-66D4-FC4C-8110850C4508}"/>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81D20922-DB69-48C7-B857-7FA9854581D4}" type="datetimeFigureOut">
              <a:rPr lang="en-US"/>
              <a:pPr>
                <a:defRPr/>
              </a:pPr>
              <a:t>7/29/2023</a:t>
            </a:fld>
            <a:endParaRPr lang="en-US"/>
          </a:p>
        </p:txBody>
      </p:sp>
      <p:sp>
        <p:nvSpPr>
          <p:cNvPr id="5" name="Footer Placeholder 4">
            <a:extLst>
              <a:ext uri="{FF2B5EF4-FFF2-40B4-BE49-F238E27FC236}">
                <a16:creationId xmlns:a16="http://schemas.microsoft.com/office/drawing/2014/main" id="{A5384F7B-281F-AD95-1888-988605429E76}"/>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87DF4A25-B9E6-B6A2-BA68-573B98907618}"/>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fld id="{466E3267-5C9B-4D6E-A208-B6F412026537}"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a:extLst>
              <a:ext uri="{FF2B5EF4-FFF2-40B4-BE49-F238E27FC236}">
                <a16:creationId xmlns:a16="http://schemas.microsoft.com/office/drawing/2014/main" id="{D0A50A04-F786-1ED6-530E-197CDF104880}"/>
              </a:ext>
            </a:extLst>
          </p:cNvPr>
          <p:cNvSpPr>
            <a:spLocks noGrp="1"/>
          </p:cNvSpPr>
          <p:nvPr>
            <p:ph type="ctrTitle"/>
          </p:nvPr>
        </p:nvSpPr>
        <p:spPr/>
        <p:txBody>
          <a:bodyPr/>
          <a:lstStyle/>
          <a:p>
            <a:pPr eaLnBrk="1" hangingPunct="1"/>
            <a:r>
              <a:rPr lang="en" altLang="en-US"/>
              <a:t>Antiparasitic drugs</a:t>
            </a:r>
            <a:endParaRPr lang="en-US" altLang="en-US"/>
          </a:p>
        </p:txBody>
      </p:sp>
      <p:sp>
        <p:nvSpPr>
          <p:cNvPr id="3" name="Subtitle 2">
            <a:extLst>
              <a:ext uri="{FF2B5EF4-FFF2-40B4-BE49-F238E27FC236}">
                <a16:creationId xmlns:a16="http://schemas.microsoft.com/office/drawing/2014/main" id="{70128AA9-5A43-A0EA-2D31-537DEECB61BA}"/>
              </a:ext>
            </a:extLst>
          </p:cNvPr>
          <p:cNvSpPr>
            <a:spLocks noGrp="1"/>
          </p:cNvSpPr>
          <p:nvPr>
            <p:ph type="subTitle" idx="1"/>
          </p:nvPr>
        </p:nvSpPr>
        <p:spPr/>
        <p:txBody>
          <a:bodyPr rtlCol="0">
            <a:normAutofit/>
          </a:bodyPr>
          <a:lstStyle/>
          <a:p>
            <a:pPr eaLnBrk="1" fontAlgn="auto" hangingPunct="1">
              <a:spcAft>
                <a:spcPts val="0"/>
              </a:spcAft>
              <a:defRPr/>
            </a:pPr>
            <a:r>
              <a:rPr lang="en" sz="2400" dirty="0"/>
              <a:t>prof. Dr. Slobodan Janković</a:t>
            </a:r>
            <a:endParaRPr 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A0DB4997-66DD-7D9D-30B8-EAE9D7C6D985}"/>
              </a:ext>
            </a:extLst>
          </p:cNvPr>
          <p:cNvSpPr>
            <a:spLocks noGrp="1"/>
          </p:cNvSpPr>
          <p:nvPr>
            <p:ph type="title"/>
          </p:nvPr>
        </p:nvSpPr>
        <p:spPr/>
        <p:txBody>
          <a:bodyPr/>
          <a:lstStyle/>
          <a:p>
            <a:pPr eaLnBrk="1" hangingPunct="1"/>
            <a:r>
              <a:rPr lang="en" altLang="en-US"/>
              <a:t>Medicines against helminths</a:t>
            </a:r>
            <a:endParaRPr lang="en-US" altLang="en-US"/>
          </a:p>
        </p:txBody>
      </p:sp>
      <p:sp>
        <p:nvSpPr>
          <p:cNvPr id="11267" name="Content Placeholder 2">
            <a:extLst>
              <a:ext uri="{FF2B5EF4-FFF2-40B4-BE49-F238E27FC236}">
                <a16:creationId xmlns:a16="http://schemas.microsoft.com/office/drawing/2014/main" id="{910EE1A8-BABF-687B-6323-631E7EEDEC4A}"/>
              </a:ext>
            </a:extLst>
          </p:cNvPr>
          <p:cNvSpPr>
            <a:spLocks noGrp="1"/>
          </p:cNvSpPr>
          <p:nvPr>
            <p:ph idx="1"/>
          </p:nvPr>
        </p:nvSpPr>
        <p:spPr/>
        <p:txBody>
          <a:bodyPr/>
          <a:lstStyle/>
          <a:p>
            <a:pPr eaLnBrk="1" hangingPunct="1"/>
            <a:r>
              <a:rPr lang="en" altLang="en-US" sz="2400" b="1" i="1"/>
              <a:t>Piperazine </a:t>
            </a:r>
            <a:r>
              <a:rPr lang="en" altLang="en-US" sz="2400"/>
              <a:t>leads to the opening of chlorine channels in nematode cell membranes, their hyperpolarization and paralysis. The worms are then eliminated by intestinal peristalsis. Piperazine can be used to treat ascaris and enterobius</a:t>
            </a:r>
            <a:endParaRPr lang="sr-Cyrl-CS" altLang="en-US" sz="2400"/>
          </a:p>
          <a:p>
            <a:pPr eaLnBrk="1" hangingPunct="1"/>
            <a:r>
              <a:rPr lang="en" altLang="en-US" sz="2400" b="1" i="1"/>
              <a:t>Pyrantel pamoate </a:t>
            </a:r>
            <a:r>
              <a:rPr lang="en" altLang="en-US" sz="2400"/>
              <a:t>is an agonist of nicotinic receptors, which leads to depolarization and spastic paralysis of nematodes. Paralyzed worms are expelled by peristaltic movements of the intestines. After oral administration, most of the drug is not absorbed. Pyrantel pamoate can be used to treat ascariasis, enterobiasis and hookworm.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BF5F0E42-B5E1-B1FF-F937-170CECC674DA}"/>
              </a:ext>
            </a:extLst>
          </p:cNvPr>
          <p:cNvSpPr>
            <a:spLocks noGrp="1"/>
          </p:cNvSpPr>
          <p:nvPr>
            <p:ph type="title"/>
          </p:nvPr>
        </p:nvSpPr>
        <p:spPr/>
        <p:txBody>
          <a:bodyPr/>
          <a:lstStyle/>
          <a:p>
            <a:pPr eaLnBrk="1" hangingPunct="1"/>
            <a:r>
              <a:rPr lang="sr-Latn-RS" altLang="en-US" dirty="0" err="1"/>
              <a:t>Tapeworms</a:t>
            </a:r>
            <a:endParaRPr lang="en-US" altLang="en-US" dirty="0"/>
          </a:p>
        </p:txBody>
      </p:sp>
      <p:sp>
        <p:nvSpPr>
          <p:cNvPr id="12291" name="Content Placeholder 2">
            <a:extLst>
              <a:ext uri="{FF2B5EF4-FFF2-40B4-BE49-F238E27FC236}">
                <a16:creationId xmlns:a16="http://schemas.microsoft.com/office/drawing/2014/main" id="{0612C2FB-0BBE-5077-C933-0021EDA3CBB8}"/>
              </a:ext>
            </a:extLst>
          </p:cNvPr>
          <p:cNvSpPr>
            <a:spLocks noGrp="1"/>
          </p:cNvSpPr>
          <p:nvPr>
            <p:ph idx="1"/>
          </p:nvPr>
        </p:nvSpPr>
        <p:spPr/>
        <p:txBody>
          <a:bodyPr/>
          <a:lstStyle/>
          <a:p>
            <a:pPr eaLnBrk="1" hangingPunct="1"/>
            <a:r>
              <a:rPr lang="en" altLang="en-US"/>
              <a:t>Tapeworms (tapeworms, cestodes) are best treated </a:t>
            </a:r>
            <a:r>
              <a:rPr lang="en" altLang="en-US" b="1" i="1"/>
              <a:t>with praziquantel </a:t>
            </a:r>
            <a:r>
              <a:rPr lang="en" altLang="en-US"/>
              <a:t>. In addition to cestodes, praziquantel works very well on schistosomiasis. It increases the permeability of the worm's coat to calcium so that its musculature first contracts and then becomes paralyzed. After that, the disintegration of the shell occurs and the death of the worm .</a:t>
            </a:r>
            <a:endParaRPr lang="en-US"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8908AA84-44D6-D37A-EBB9-C0A9460C435B}"/>
              </a:ext>
            </a:extLst>
          </p:cNvPr>
          <p:cNvSpPr>
            <a:spLocks noGrp="1"/>
          </p:cNvSpPr>
          <p:nvPr>
            <p:ph type="title"/>
          </p:nvPr>
        </p:nvSpPr>
        <p:spPr/>
        <p:txBody>
          <a:bodyPr/>
          <a:lstStyle/>
          <a:p>
            <a:pPr eaLnBrk="1" hangingPunct="1"/>
            <a:r>
              <a:rPr lang="sr-Latn-RS" altLang="en-US" dirty="0" err="1"/>
              <a:t>Liver</a:t>
            </a:r>
            <a:r>
              <a:rPr lang="sr-Latn-RS" altLang="en-US" dirty="0"/>
              <a:t> </a:t>
            </a:r>
            <a:r>
              <a:rPr lang="sr-Latn-RS" altLang="en-US" dirty="0" err="1"/>
              <a:t>fluke</a:t>
            </a:r>
            <a:endParaRPr lang="en-US" altLang="en-US" dirty="0"/>
          </a:p>
        </p:txBody>
      </p:sp>
      <p:sp>
        <p:nvSpPr>
          <p:cNvPr id="13315" name="Content Placeholder 2">
            <a:extLst>
              <a:ext uri="{FF2B5EF4-FFF2-40B4-BE49-F238E27FC236}">
                <a16:creationId xmlns:a16="http://schemas.microsoft.com/office/drawing/2014/main" id="{37829CC5-BA75-E0D6-E8DF-3FE0283064C7}"/>
              </a:ext>
            </a:extLst>
          </p:cNvPr>
          <p:cNvSpPr>
            <a:spLocks noGrp="1"/>
          </p:cNvSpPr>
          <p:nvPr>
            <p:ph idx="1"/>
          </p:nvPr>
        </p:nvSpPr>
        <p:spPr/>
        <p:txBody>
          <a:bodyPr/>
          <a:lstStyle/>
          <a:p>
            <a:pPr eaLnBrk="1" hangingPunct="1"/>
            <a:r>
              <a:rPr lang="en" altLang="en-US"/>
              <a:t>Liver fluke (Fasciola hepatica) is treated </a:t>
            </a:r>
            <a:r>
              <a:rPr lang="en" altLang="en-US" b="1" i="1"/>
              <a:t>with bithionol </a:t>
            </a:r>
            <a:r>
              <a:rPr lang="en" altLang="en-US"/>
              <a:t>(50 mg/kg/day orally for 5 days). The mechanism of action is related to the inhibition of the fumarate reductase enzyme, thereby reducing the production of ATP in the parasite's cells. The drug is administered orally, and is eliminated in the urine.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6E77478B-EDD9-571D-4BFE-F6CEDE6F9076}"/>
              </a:ext>
            </a:extLst>
          </p:cNvPr>
          <p:cNvSpPr>
            <a:spLocks noGrp="1"/>
          </p:cNvSpPr>
          <p:nvPr>
            <p:ph type="title"/>
          </p:nvPr>
        </p:nvSpPr>
        <p:spPr/>
        <p:txBody>
          <a:bodyPr/>
          <a:lstStyle/>
          <a:p>
            <a:pPr eaLnBrk="1" hangingPunct="1"/>
            <a:r>
              <a:rPr lang="en" altLang="en-US"/>
              <a:t>Filariasis</a:t>
            </a:r>
            <a:endParaRPr lang="en-US" altLang="en-US"/>
          </a:p>
        </p:txBody>
      </p:sp>
      <p:sp>
        <p:nvSpPr>
          <p:cNvPr id="14339" name="Content Placeholder 2">
            <a:extLst>
              <a:ext uri="{FF2B5EF4-FFF2-40B4-BE49-F238E27FC236}">
                <a16:creationId xmlns:a16="http://schemas.microsoft.com/office/drawing/2014/main" id="{09B8E063-0F89-8454-FA18-28D5BB680261}"/>
              </a:ext>
            </a:extLst>
          </p:cNvPr>
          <p:cNvSpPr>
            <a:spLocks noGrp="1"/>
          </p:cNvSpPr>
          <p:nvPr>
            <p:ph idx="1"/>
          </p:nvPr>
        </p:nvSpPr>
        <p:spPr/>
        <p:txBody>
          <a:bodyPr/>
          <a:lstStyle/>
          <a:p>
            <a:pPr eaLnBrk="1" hangingPunct="1"/>
            <a:r>
              <a:rPr lang="en" altLang="en-US"/>
              <a:t>Filariasis (Filaria Loa Loa, Brygia malayi, Wuchereria bancrofti) is treated with </a:t>
            </a:r>
            <a:r>
              <a:rPr lang="en" altLang="en-US" b="1" i="1"/>
              <a:t>diethylcarbamazine </a:t>
            </a:r>
            <a:r>
              <a:rPr lang="en" altLang="en-US"/>
              <a:t>. This drug changes the surface of the microfilariae and makes them susceptible to the action of the host's immune system. It kills adult worms gradually. It also interferes with the formation of prostaglandins, which leads to vasoconstriction and impaired propagation of microfilariae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DB5FA14D-2448-3753-2A28-795C404E8652}"/>
              </a:ext>
            </a:extLst>
          </p:cNvPr>
          <p:cNvSpPr>
            <a:spLocks noGrp="1"/>
          </p:cNvSpPr>
          <p:nvPr>
            <p:ph type="title"/>
          </p:nvPr>
        </p:nvSpPr>
        <p:spPr/>
        <p:txBody>
          <a:bodyPr/>
          <a:lstStyle/>
          <a:p>
            <a:pPr eaLnBrk="1" hangingPunct="1"/>
            <a:r>
              <a:rPr lang="en" altLang="en-US"/>
              <a:t>Filariasis</a:t>
            </a:r>
            <a:endParaRPr lang="en-US" altLang="en-US"/>
          </a:p>
        </p:txBody>
      </p:sp>
      <p:sp>
        <p:nvSpPr>
          <p:cNvPr id="15363" name="Content Placeholder 2">
            <a:extLst>
              <a:ext uri="{FF2B5EF4-FFF2-40B4-BE49-F238E27FC236}">
                <a16:creationId xmlns:a16="http://schemas.microsoft.com/office/drawing/2014/main" id="{6F3088D1-1EF3-9A07-CCBD-FC43E6C015AE}"/>
              </a:ext>
            </a:extLst>
          </p:cNvPr>
          <p:cNvSpPr>
            <a:spLocks noGrp="1"/>
          </p:cNvSpPr>
          <p:nvPr>
            <p:ph idx="1"/>
          </p:nvPr>
        </p:nvSpPr>
        <p:spPr/>
        <p:txBody>
          <a:bodyPr/>
          <a:lstStyle/>
          <a:p>
            <a:pPr eaLnBrk="1" hangingPunct="1"/>
            <a:r>
              <a:rPr lang="en" altLang="en-US" b="1" i="1"/>
              <a:t>Ivermectin </a:t>
            </a:r>
            <a:r>
              <a:rPr lang="en" altLang="en-US"/>
              <a:t>opens chlorine channels in microfilariae cells, leading to membrane hyperpolarization and paralysis. This allows the immune system to remove the microfilariae. Thanks to the gradual action on the microfilariae, ivermectin does not lead to visual impairment because the inflammatory reaction around the microfilariae in the eye is mild. That is why it is used to treat onchocerciasis, and not diethylcarbamazine.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17930663-C4E8-684B-0AC8-A2F2CA13880D}"/>
              </a:ext>
            </a:extLst>
          </p:cNvPr>
          <p:cNvSpPr>
            <a:spLocks noGrp="1"/>
          </p:cNvSpPr>
          <p:nvPr>
            <p:ph type="title"/>
          </p:nvPr>
        </p:nvSpPr>
        <p:spPr/>
        <p:txBody>
          <a:bodyPr/>
          <a:lstStyle/>
          <a:p>
            <a:pPr eaLnBrk="1" hangingPunct="1"/>
            <a:r>
              <a:rPr lang="en" altLang="en-US"/>
              <a:t>Antimalarials</a:t>
            </a:r>
            <a:endParaRPr lang="en-US" altLang="en-US"/>
          </a:p>
        </p:txBody>
      </p:sp>
      <p:sp>
        <p:nvSpPr>
          <p:cNvPr id="3075" name="Content Placeholder 2">
            <a:extLst>
              <a:ext uri="{FF2B5EF4-FFF2-40B4-BE49-F238E27FC236}">
                <a16:creationId xmlns:a16="http://schemas.microsoft.com/office/drawing/2014/main" id="{36A5379A-D32B-8DE6-90EA-81F787766124}"/>
              </a:ext>
            </a:extLst>
          </p:cNvPr>
          <p:cNvSpPr>
            <a:spLocks noGrp="1"/>
          </p:cNvSpPr>
          <p:nvPr>
            <p:ph idx="1"/>
          </p:nvPr>
        </p:nvSpPr>
        <p:spPr/>
        <p:txBody>
          <a:bodyPr/>
          <a:lstStyle/>
          <a:p>
            <a:pPr eaLnBrk="1" hangingPunct="1"/>
            <a:r>
              <a:rPr lang="en" altLang="en-US" sz="2000"/>
              <a:t>Antimalarial drugs act on schizonts in erythrocytes by interfering with the utilization of hemoglobin.</a:t>
            </a:r>
            <a:endParaRPr lang="sr-Cyrl-CS" altLang="en-US" sz="2000"/>
          </a:p>
          <a:p>
            <a:pPr eaLnBrk="1" hangingPunct="1"/>
            <a:r>
              <a:rPr lang="en" altLang="en-US" sz="2000"/>
              <a:t>The drug of choice is still </a:t>
            </a:r>
            <a:r>
              <a:rPr lang="en" altLang="en-US" sz="2000" b="1" u="sng"/>
              <a:t>chloroquine </a:t>
            </a:r>
            <a:r>
              <a:rPr lang="en" altLang="en-US" sz="2000"/>
              <a:t>, except in regions dominated by chloroquine-resistant falciparum malaria. In resistant forms, other quinolines are used: </a:t>
            </a:r>
            <a:r>
              <a:rPr lang="en" altLang="en-US" sz="2000" b="1" u="sng"/>
              <a:t>quinine </a:t>
            </a:r>
            <a:r>
              <a:rPr lang="en" altLang="en-US" sz="2000"/>
              <a:t>(a natural alkaloid from the bark of the quinine tree) and </a:t>
            </a:r>
            <a:r>
              <a:rPr lang="en" altLang="en-US" sz="2000" b="1" u="sng"/>
              <a:t>mefloquine </a:t>
            </a:r>
            <a:r>
              <a:rPr lang="en" altLang="en-US" sz="2000"/>
              <a:t>.</a:t>
            </a:r>
            <a:endParaRPr lang="sr-Cyrl-CS" altLang="en-US" sz="2000"/>
          </a:p>
          <a:p>
            <a:pPr eaLnBrk="1" hangingPunct="1"/>
            <a:r>
              <a:rPr lang="en" altLang="en-US" sz="2000"/>
              <a:t>All amino-quinolines act only on erythrocytic forms of malaria - schizonts.</a:t>
            </a:r>
            <a:endParaRPr lang="sr-Cyrl-CS" altLang="en-US" sz="2000"/>
          </a:p>
          <a:p>
            <a:pPr eaLnBrk="1" hangingPunct="1"/>
            <a:r>
              <a:rPr lang="en" altLang="en-US" sz="2000"/>
              <a:t>Adverse effects are similar: they act on excitable tissues, the CNS (ringing in the ears, visual disturbances, confusion, "quinine drunkenness", headache) and the heart (prolongation of the QRS complex, arrhythmias). In addition, in people with a deficiency of the enzyme glucose-6-phosphate dehydrogenase, they can increase hemolysis.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342C6215-4E66-63B0-CA9B-82A5FF6ADEE8}"/>
              </a:ext>
            </a:extLst>
          </p:cNvPr>
          <p:cNvSpPr>
            <a:spLocks noGrp="1"/>
          </p:cNvSpPr>
          <p:nvPr>
            <p:ph type="title"/>
          </p:nvPr>
        </p:nvSpPr>
        <p:spPr/>
        <p:txBody>
          <a:bodyPr/>
          <a:lstStyle/>
          <a:p>
            <a:pPr eaLnBrk="1" hangingPunct="1"/>
            <a:r>
              <a:rPr lang="en" altLang="en-US"/>
              <a:t>Antimalarial drugs</a:t>
            </a:r>
            <a:endParaRPr lang="en-US" altLang="en-US"/>
          </a:p>
        </p:txBody>
      </p:sp>
      <p:sp>
        <p:nvSpPr>
          <p:cNvPr id="4099" name="Content Placeholder 2">
            <a:extLst>
              <a:ext uri="{FF2B5EF4-FFF2-40B4-BE49-F238E27FC236}">
                <a16:creationId xmlns:a16="http://schemas.microsoft.com/office/drawing/2014/main" id="{1F32C72A-76E1-116A-F229-8F9D4F861601}"/>
              </a:ext>
            </a:extLst>
          </p:cNvPr>
          <p:cNvSpPr>
            <a:spLocks noGrp="1"/>
          </p:cNvSpPr>
          <p:nvPr>
            <p:ph idx="1"/>
          </p:nvPr>
        </p:nvSpPr>
        <p:spPr/>
        <p:txBody>
          <a:bodyPr/>
          <a:lstStyle/>
          <a:p>
            <a:pPr eaLnBrk="1" hangingPunct="1"/>
            <a:r>
              <a:rPr lang="en" altLang="en-US"/>
              <a:t>Medicines that interfere with the synthesis of folic acid in the parasite can be used for resistant forms of malaria. These are pyrimethamine and proguanil. Pyrimethamine is often combined with sulfonamides or sulfones (which interfere with the synthesis of dihydrofolic acid) .</a:t>
            </a:r>
          </a:p>
          <a:p>
            <a:pPr eaLnBrk="1" hangingPunct="1"/>
            <a:r>
              <a:rPr lang="en" altLang="en-US"/>
              <a:t>In addition to acting on schizonts, proguanil also acts to some extent on hepatic forms of the parasite.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651A152E-BCB8-92C5-D486-70D15FB84FEC}"/>
              </a:ext>
            </a:extLst>
          </p:cNvPr>
          <p:cNvSpPr>
            <a:spLocks noGrp="1"/>
          </p:cNvSpPr>
          <p:nvPr>
            <p:ph type="title"/>
          </p:nvPr>
        </p:nvSpPr>
        <p:spPr/>
        <p:txBody>
          <a:bodyPr/>
          <a:lstStyle/>
          <a:p>
            <a:pPr eaLnBrk="1" hangingPunct="1"/>
            <a:r>
              <a:rPr lang="en" altLang="en-US"/>
              <a:t>Antimalarial drugs</a:t>
            </a:r>
            <a:endParaRPr lang="en-US" altLang="en-US"/>
          </a:p>
        </p:txBody>
      </p:sp>
      <p:sp>
        <p:nvSpPr>
          <p:cNvPr id="5123" name="Content Placeholder 2">
            <a:extLst>
              <a:ext uri="{FF2B5EF4-FFF2-40B4-BE49-F238E27FC236}">
                <a16:creationId xmlns:a16="http://schemas.microsoft.com/office/drawing/2014/main" id="{646F0F5E-B677-FD04-E312-ABE9E59EC98C}"/>
              </a:ext>
            </a:extLst>
          </p:cNvPr>
          <p:cNvSpPr>
            <a:spLocks noGrp="1"/>
          </p:cNvSpPr>
          <p:nvPr>
            <p:ph idx="1"/>
          </p:nvPr>
        </p:nvSpPr>
        <p:spPr/>
        <p:txBody>
          <a:bodyPr/>
          <a:lstStyle/>
          <a:p>
            <a:pPr eaLnBrk="1" hangingPunct="1"/>
            <a:r>
              <a:rPr lang="en" altLang="en-US" sz="2000" b="1" i="1"/>
              <a:t>Primaquine </a:t>
            </a:r>
            <a:r>
              <a:rPr lang="en" altLang="en-US" sz="2000"/>
              <a:t>(8-aminoquinoline) acts only on the hepatic forms of the malaria parasite and on gametocytes in the blood. Therefore, it is used together with antimalarial drugs to eradicate malaria in patients infected with Plasmodium ovale and Plasmodium vivax.</a:t>
            </a:r>
            <a:endParaRPr lang="sr-Cyrl-CS" altLang="en-US" sz="2000"/>
          </a:p>
          <a:p>
            <a:pPr eaLnBrk="1" hangingPunct="1"/>
            <a:r>
              <a:rPr lang="en" altLang="en-US" sz="2000"/>
              <a:t>an old Chinese medicine made from the plant </a:t>
            </a:r>
            <a:r>
              <a:rPr lang="en" altLang="en-US" sz="2000" b="1" i="1"/>
              <a:t>QING-HAO </a:t>
            </a:r>
            <a:r>
              <a:rPr lang="en" altLang="en-US" sz="2000"/>
              <a:t>and known as qinghaosu. It contains lactone </a:t>
            </a:r>
            <a:r>
              <a:rPr lang="en" altLang="en-US" sz="2000" b="1" i="1"/>
              <a:t>artemisinin </a:t>
            </a:r>
            <a:r>
              <a:rPr lang="en" altLang="en-US" sz="2000"/>
              <a:t>with endoperoxide, which is effective against erythrocytic forms of malaria. The heme and divalent iron ingested by the parasite catalyze the opening of the peroxide bridge in the artemisinin molecule; the consequence of that reaction is the creation of free radicals, which lead to the death of the parasite.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88B7E71D-93B8-CDB1-B94D-6CCEC7FBF063}"/>
              </a:ext>
            </a:extLst>
          </p:cNvPr>
          <p:cNvSpPr>
            <a:spLocks noGrp="1"/>
          </p:cNvSpPr>
          <p:nvPr>
            <p:ph type="title"/>
          </p:nvPr>
        </p:nvSpPr>
        <p:spPr/>
        <p:txBody>
          <a:bodyPr/>
          <a:lstStyle/>
          <a:p>
            <a:pPr eaLnBrk="1" hangingPunct="1"/>
            <a:r>
              <a:rPr lang="en" altLang="en-US"/>
              <a:t>Amoebicides</a:t>
            </a:r>
            <a:endParaRPr lang="en-US" altLang="en-US"/>
          </a:p>
        </p:txBody>
      </p:sp>
      <p:sp>
        <p:nvSpPr>
          <p:cNvPr id="6147" name="Content Placeholder 2">
            <a:extLst>
              <a:ext uri="{FF2B5EF4-FFF2-40B4-BE49-F238E27FC236}">
                <a16:creationId xmlns:a16="http://schemas.microsoft.com/office/drawing/2014/main" id="{A653202B-08AE-422A-4479-2C2C471CD59E}"/>
              </a:ext>
            </a:extLst>
          </p:cNvPr>
          <p:cNvSpPr>
            <a:spLocks noGrp="1"/>
          </p:cNvSpPr>
          <p:nvPr>
            <p:ph idx="1"/>
          </p:nvPr>
        </p:nvSpPr>
        <p:spPr/>
        <p:txBody>
          <a:bodyPr/>
          <a:lstStyle/>
          <a:p>
            <a:pPr eaLnBrk="1" hangingPunct="1"/>
            <a:r>
              <a:rPr lang="en" altLang="en-US" b="1" i="1"/>
              <a:t>Metronidazole </a:t>
            </a:r>
            <a:r>
              <a:rPr lang="en" altLang="en-US"/>
              <a:t>(nitro-imidazole) works best on vegetative forms of amoeba , which acts cytotoxic in anaerobic conditions of amoeba organelles. Anaerobic microorganisms possess the enzyme pyruvate-ferredoxin oxidoreductase, which reduces metronidazole; the reduced drug interferes with the transcription process in the parasite.</a:t>
            </a:r>
            <a:endParaRPr lang="sr-Cyrl-CS" altLang="en-US"/>
          </a:p>
          <a:p>
            <a:pPr eaLnBrk="1" hangingPunct="1"/>
            <a:r>
              <a:rPr lang="en" altLang="en-US"/>
              <a:t>It does not work on cystic forms!</a:t>
            </a:r>
            <a:endParaRPr lang="en-US"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BB607AE1-E33C-B7D5-068B-1261F016E246}"/>
              </a:ext>
            </a:extLst>
          </p:cNvPr>
          <p:cNvSpPr>
            <a:spLocks noGrp="1"/>
          </p:cNvSpPr>
          <p:nvPr>
            <p:ph type="title"/>
          </p:nvPr>
        </p:nvSpPr>
        <p:spPr/>
        <p:txBody>
          <a:bodyPr/>
          <a:lstStyle/>
          <a:p>
            <a:pPr eaLnBrk="1" hangingPunct="1"/>
            <a:r>
              <a:rPr lang="en" altLang="en-US"/>
              <a:t>Amoebicides</a:t>
            </a:r>
            <a:endParaRPr lang="en-US" altLang="en-US"/>
          </a:p>
        </p:txBody>
      </p:sp>
      <p:sp>
        <p:nvSpPr>
          <p:cNvPr id="7171" name="Content Placeholder 2">
            <a:extLst>
              <a:ext uri="{FF2B5EF4-FFF2-40B4-BE49-F238E27FC236}">
                <a16:creationId xmlns:a16="http://schemas.microsoft.com/office/drawing/2014/main" id="{20420024-D408-0293-BCBF-351DF8482C2D}"/>
              </a:ext>
            </a:extLst>
          </p:cNvPr>
          <p:cNvSpPr>
            <a:spLocks noGrp="1"/>
          </p:cNvSpPr>
          <p:nvPr>
            <p:ph idx="1"/>
          </p:nvPr>
        </p:nvSpPr>
        <p:spPr/>
        <p:txBody>
          <a:bodyPr/>
          <a:lstStyle/>
          <a:p>
            <a:pPr eaLnBrk="1" hangingPunct="1"/>
            <a:r>
              <a:rPr lang="en" altLang="en-US" b="1" i="1" dirty="0"/>
              <a:t>Diloxanide-furoate </a:t>
            </a:r>
            <a:r>
              <a:rPr lang="en" altLang="en-US" dirty="0"/>
              <a:t>has a good effect on cystic forms of amoeba in the intestinal lumen . In the intestinal lumen, this drug is chemically split into furoate and diloxanide, which destroys amoeba cysts. It is well tolerated - the only side effect is flatulence.</a:t>
            </a:r>
            <a:endParaRPr lang="sr-Cyrl-CS" altLang="en-US" dirty="0"/>
          </a:p>
          <a:p>
            <a:pPr eaLnBrk="1" hangingPunct="1"/>
            <a:r>
              <a:rPr lang="en" altLang="en-US" b="1" dirty="0"/>
              <a:t>Paromomycin</a:t>
            </a:r>
            <a:r>
              <a:rPr lang="en" altLang="en-US" dirty="0"/>
              <a:t> has a direct amoebicidal effect, provided it is administered orally.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F4EE168C-8B0B-1514-C5FC-BAB4C3BE4E8E}"/>
              </a:ext>
            </a:extLst>
          </p:cNvPr>
          <p:cNvSpPr>
            <a:spLocks noGrp="1"/>
          </p:cNvSpPr>
          <p:nvPr>
            <p:ph type="title"/>
          </p:nvPr>
        </p:nvSpPr>
        <p:spPr/>
        <p:txBody>
          <a:bodyPr/>
          <a:lstStyle/>
          <a:p>
            <a:pPr eaLnBrk="1" hangingPunct="1"/>
            <a:r>
              <a:rPr lang="en" altLang="en-US"/>
              <a:t>Medicines against helminths</a:t>
            </a:r>
            <a:endParaRPr lang="en-US" altLang="en-US"/>
          </a:p>
        </p:txBody>
      </p:sp>
      <p:sp>
        <p:nvSpPr>
          <p:cNvPr id="8195" name="Content Placeholder 2">
            <a:extLst>
              <a:ext uri="{FF2B5EF4-FFF2-40B4-BE49-F238E27FC236}">
                <a16:creationId xmlns:a16="http://schemas.microsoft.com/office/drawing/2014/main" id="{8D1D6146-B095-C9B2-359C-17D41EAA8781}"/>
              </a:ext>
            </a:extLst>
          </p:cNvPr>
          <p:cNvSpPr>
            <a:spLocks noGrp="1"/>
          </p:cNvSpPr>
          <p:nvPr>
            <p:ph idx="1"/>
          </p:nvPr>
        </p:nvSpPr>
        <p:spPr/>
        <p:txBody>
          <a:bodyPr/>
          <a:lstStyle/>
          <a:p>
            <a:pPr eaLnBrk="1" hangingPunct="1"/>
            <a:r>
              <a:rPr lang="en" altLang="en-US"/>
              <a:t>Enterobius and ascaris can be successfully treated </a:t>
            </a:r>
            <a:r>
              <a:rPr lang="en" altLang="en-US" b="1" i="1"/>
              <a:t>with mebendazole </a:t>
            </a:r>
            <a:r>
              <a:rPr lang="en" altLang="en-US"/>
              <a:t>, a benzimidazole preparation that inhibits the synthesis of microtubules and thus interferes with the uptake of glucose into the parasites (enterobius 100 mg in one dose, ascaris 100 mg every 12 hours for three days). Mebendazole is very poorly absorbed (only 10% of the administered dose)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1A477B1E-C04D-FB7D-2A8E-4EE97C032B52}"/>
              </a:ext>
            </a:extLst>
          </p:cNvPr>
          <p:cNvSpPr>
            <a:spLocks noGrp="1"/>
          </p:cNvSpPr>
          <p:nvPr>
            <p:ph type="title"/>
          </p:nvPr>
        </p:nvSpPr>
        <p:spPr/>
        <p:txBody>
          <a:bodyPr/>
          <a:lstStyle/>
          <a:p>
            <a:pPr eaLnBrk="1" hangingPunct="1"/>
            <a:r>
              <a:rPr lang="en" altLang="en-US"/>
              <a:t>Medicines against helminths</a:t>
            </a:r>
            <a:endParaRPr lang="en-US" altLang="en-US"/>
          </a:p>
        </p:txBody>
      </p:sp>
      <p:sp>
        <p:nvSpPr>
          <p:cNvPr id="9219" name="Content Placeholder 2">
            <a:extLst>
              <a:ext uri="{FF2B5EF4-FFF2-40B4-BE49-F238E27FC236}">
                <a16:creationId xmlns:a16="http://schemas.microsoft.com/office/drawing/2014/main" id="{2D2C40EC-3654-756E-91B6-6368D69ABA23}"/>
              </a:ext>
            </a:extLst>
          </p:cNvPr>
          <p:cNvSpPr>
            <a:spLocks noGrp="1"/>
          </p:cNvSpPr>
          <p:nvPr>
            <p:ph idx="1"/>
          </p:nvPr>
        </p:nvSpPr>
        <p:spPr>
          <a:xfrm>
            <a:off x="457200" y="1268760"/>
            <a:ext cx="8229600" cy="5501208"/>
          </a:xfrm>
        </p:spPr>
        <p:txBody>
          <a:bodyPr/>
          <a:lstStyle/>
          <a:p>
            <a:pPr eaLnBrk="1" hangingPunct="1"/>
            <a:r>
              <a:rPr lang="en" altLang="en-US" b="1" i="1" dirty="0"/>
              <a:t>Thiabendazole </a:t>
            </a:r>
            <a:r>
              <a:rPr lang="en" altLang="en-US" dirty="0"/>
              <a:t>and </a:t>
            </a:r>
            <a:r>
              <a:rPr lang="en" altLang="en-US" b="1" i="1" dirty="0"/>
              <a:t>albendazole </a:t>
            </a:r>
            <a:r>
              <a:rPr lang="en" altLang="en-US" dirty="0"/>
              <a:t>are in the same group of benzimidazoles . Their mechanism of action is the same as that of mebendazole; thiabendazole additionally inhibits the enzyme fumarate reductase, which is necessary for the creation of adenosine triphosphate (ATP).</a:t>
            </a:r>
            <a:endParaRPr lang="sr-Cyrl-CS" altLang="en-US" dirty="0"/>
          </a:p>
          <a:p>
            <a:pPr eaLnBrk="1" hangingPunct="1"/>
            <a:r>
              <a:rPr lang="en" altLang="en-US" dirty="0"/>
              <a:t>Thiabendazole (25 mg/kg every 12 hours for 2 days) has an excellent effect on enterobius and ascaris as well as trichiura, trichinella, strongyloides and hookworm.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058180C0-30EF-0D7E-B128-FFC2F1370A1A}"/>
              </a:ext>
            </a:extLst>
          </p:cNvPr>
          <p:cNvSpPr>
            <a:spLocks noGrp="1"/>
          </p:cNvSpPr>
          <p:nvPr>
            <p:ph type="title"/>
          </p:nvPr>
        </p:nvSpPr>
        <p:spPr/>
        <p:txBody>
          <a:bodyPr/>
          <a:lstStyle/>
          <a:p>
            <a:pPr eaLnBrk="1" hangingPunct="1"/>
            <a:r>
              <a:rPr lang="en" altLang="en-US"/>
              <a:t>Medicines against helminths</a:t>
            </a:r>
            <a:endParaRPr lang="en-US" altLang="en-US"/>
          </a:p>
        </p:txBody>
      </p:sp>
      <p:sp>
        <p:nvSpPr>
          <p:cNvPr id="10243" name="Content Placeholder 2">
            <a:extLst>
              <a:ext uri="{FF2B5EF4-FFF2-40B4-BE49-F238E27FC236}">
                <a16:creationId xmlns:a16="http://schemas.microsoft.com/office/drawing/2014/main" id="{E71403DE-D96F-45D9-0928-2478139528B2}"/>
              </a:ext>
            </a:extLst>
          </p:cNvPr>
          <p:cNvSpPr>
            <a:spLocks noGrp="1"/>
          </p:cNvSpPr>
          <p:nvPr>
            <p:ph idx="1"/>
          </p:nvPr>
        </p:nvSpPr>
        <p:spPr/>
        <p:txBody>
          <a:bodyPr/>
          <a:lstStyle/>
          <a:p>
            <a:pPr eaLnBrk="1" hangingPunct="1"/>
            <a:r>
              <a:rPr lang="en" altLang="en-US" dirty="0"/>
              <a:t>Albendazole has the widest spectrum of action. In addition to nematodes, which are also affected by thiabendazole, albendazole also acts on echinococcus cysts and cysticercosis (a complication of taeniasis). Today, albendazole is the drug of choice for echinococcosis (800 mg/day for 28 days) and neurocysticercosis (15 mg/kg/day for 8 days). Also, some types of flukes (Opisthorchis sinensis, Clonorchis sinensis, Opistorchis viverrini) respond well to albendazole.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1024</Words>
  <Application>Microsoft Office PowerPoint</Application>
  <PresentationFormat>On-screen Show (4:3)</PresentationFormat>
  <Paragraphs>37</Paragraphs>
  <Slides>14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Antiparasitic drugs</vt:lpstr>
      <vt:lpstr>Antimalarials</vt:lpstr>
      <vt:lpstr>Antimalarial drugs</vt:lpstr>
      <vt:lpstr>Antimalarial drugs</vt:lpstr>
      <vt:lpstr>Amoebicides</vt:lpstr>
      <vt:lpstr>Amoebicides</vt:lpstr>
      <vt:lpstr>Medicines against helminths</vt:lpstr>
      <vt:lpstr>Medicines against helminths</vt:lpstr>
      <vt:lpstr>Medicines against helminths</vt:lpstr>
      <vt:lpstr>Medicines against helminths</vt:lpstr>
      <vt:lpstr>Tapeworms</vt:lpstr>
      <vt:lpstr>Liver fluke</vt:lpstr>
      <vt:lpstr>Filariasis</vt:lpstr>
      <vt:lpstr>Filariasis</vt:lpstr>
    </vt:vector>
  </TitlesOfParts>
  <Company>Xp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Mehanizam dejstva antivirusnih lekova</dc:title>
  <dc:creator>Boj</dc:creator>
  <cp:lastModifiedBy>Boj</cp:lastModifiedBy>
  <cp:revision>13</cp:revision>
  <dcterms:created xsi:type="dcterms:W3CDTF">2010-05-10T11:23:16Z</dcterms:created>
  <dcterms:modified xsi:type="dcterms:W3CDTF">2023-07-29T19:25:39Z</dcterms:modified>
</cp:coreProperties>
</file>