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38" y="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28079-5D45-4D3F-93E5-1BBD8481A8A5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3366A-CF6F-4885-AB8D-757DE379C8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5442A-4B6C-48A0-BA04-9B4C6AE04474}" type="slidenum">
              <a:rPr lang="sr-Latn-CS"/>
              <a:pPr/>
              <a:t>1</a:t>
            </a:fld>
            <a:endParaRPr lang="sr-Latn-C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201B2B-5A21-4FD8-8DB6-65363242598C}" type="slidenum">
              <a:rPr lang="sr-Latn-CS"/>
              <a:pPr/>
              <a:t>10</a:t>
            </a:fld>
            <a:endParaRPr lang="sr-Latn-C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A72780-3FDF-4891-A23C-43544071E180}" type="slidenum">
              <a:rPr lang="sr-Latn-CS"/>
              <a:pPr/>
              <a:t>11</a:t>
            </a:fld>
            <a:endParaRPr lang="sr-Latn-C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F7EE94-8E2A-408B-A7DE-929902807A04}" type="slidenum">
              <a:rPr lang="sr-Latn-CS"/>
              <a:pPr/>
              <a:t>12</a:t>
            </a:fld>
            <a:endParaRPr lang="sr-Latn-C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27D6AD-89DC-4ED8-882D-C22CC5983DC7}" type="slidenum">
              <a:rPr lang="sr-Latn-CS"/>
              <a:pPr/>
              <a:t>13</a:t>
            </a:fld>
            <a:endParaRPr lang="sr-Latn-C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151252-7FE8-4ADB-907C-94406E7B856B}" type="slidenum">
              <a:rPr lang="sr-Latn-CS"/>
              <a:pPr/>
              <a:t>14</a:t>
            </a:fld>
            <a:endParaRPr lang="sr-Latn-C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D6FC96-B195-4B41-A7A5-F61A10FDE892}" type="slidenum">
              <a:rPr lang="sr-Latn-CS"/>
              <a:pPr/>
              <a:t>15</a:t>
            </a:fld>
            <a:endParaRPr lang="sr-Latn-C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CA11F6-5D5A-4B2C-82A2-CACF2DD289D6}" type="slidenum">
              <a:rPr lang="sr-Latn-CS"/>
              <a:pPr/>
              <a:t>16</a:t>
            </a:fld>
            <a:endParaRPr lang="sr-Latn-C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C26AF9-75E5-48E5-8317-3A441BD36E5A}" type="slidenum">
              <a:rPr lang="sr-Latn-CS"/>
              <a:pPr/>
              <a:t>17</a:t>
            </a:fld>
            <a:endParaRPr lang="sr-Latn-C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A5FC51-E43E-479B-81C9-B8DF006952B3}" type="slidenum">
              <a:rPr lang="sr-Latn-CS"/>
              <a:pPr/>
              <a:t>18</a:t>
            </a:fld>
            <a:endParaRPr lang="sr-Latn-C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98C63D-59B7-4C0F-980C-F6C4119B5BB5}" type="slidenum">
              <a:rPr lang="sr-Latn-CS"/>
              <a:pPr/>
              <a:t>19</a:t>
            </a:fld>
            <a:endParaRPr lang="sr-Latn-C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1FF44C-3871-4611-84DA-854F949C351E}" type="slidenum">
              <a:rPr lang="sr-Latn-CS"/>
              <a:pPr/>
              <a:t>2</a:t>
            </a:fld>
            <a:endParaRPr lang="sr-Latn-C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914AA6-3532-480D-95E6-A0025F5D5804}" type="slidenum">
              <a:rPr lang="sr-Latn-CS"/>
              <a:pPr/>
              <a:t>20</a:t>
            </a:fld>
            <a:endParaRPr lang="sr-Latn-C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5A716D-A1CB-4569-BD1A-C0D2D37519AA}" type="slidenum">
              <a:rPr lang="sr-Latn-CS"/>
              <a:pPr/>
              <a:t>21</a:t>
            </a:fld>
            <a:endParaRPr lang="sr-Latn-C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9FA502-4161-4D03-A219-EA41B62B8706}" type="slidenum">
              <a:rPr lang="sr-Latn-CS"/>
              <a:pPr/>
              <a:t>22</a:t>
            </a:fld>
            <a:endParaRPr lang="sr-Latn-C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15EC4A-1167-462B-9A99-223EB1C8DDAC}" type="slidenum">
              <a:rPr lang="sr-Latn-CS"/>
              <a:pPr/>
              <a:t>23</a:t>
            </a:fld>
            <a:endParaRPr lang="sr-Latn-C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DB98E1-5AE7-4150-8E59-941F74D19843}" type="slidenum">
              <a:rPr lang="sr-Latn-CS"/>
              <a:pPr/>
              <a:t>24</a:t>
            </a:fld>
            <a:endParaRPr lang="sr-Latn-C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B601C8-A3D7-4209-A19D-B44F973F93E0}" type="slidenum">
              <a:rPr lang="sr-Latn-CS"/>
              <a:pPr/>
              <a:t>25</a:t>
            </a:fld>
            <a:endParaRPr lang="sr-Latn-C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E7DC0B-4BD2-47FA-A73A-9549E8ACC364}" type="slidenum">
              <a:rPr lang="sr-Latn-CS"/>
              <a:pPr/>
              <a:t>26</a:t>
            </a:fld>
            <a:endParaRPr lang="sr-Latn-C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74593F-D24E-4481-9017-255B029095B2}" type="slidenum">
              <a:rPr lang="sr-Latn-CS"/>
              <a:pPr/>
              <a:t>27</a:t>
            </a:fld>
            <a:endParaRPr lang="sr-Latn-C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F53D0D-3C87-4AB2-8A5D-6E781DD60893}" type="slidenum">
              <a:rPr lang="sr-Latn-CS"/>
              <a:pPr/>
              <a:t>28</a:t>
            </a:fld>
            <a:endParaRPr lang="sr-Latn-C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FEEED4-AFB1-4D6A-8AAE-C1DA90BB1F0D}" type="slidenum">
              <a:rPr lang="sr-Latn-CS"/>
              <a:pPr/>
              <a:t>29</a:t>
            </a:fld>
            <a:endParaRPr lang="sr-Latn-C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B5B603-3E66-4EA5-9B0E-8CD931427032}" type="slidenum">
              <a:rPr lang="sr-Latn-CS"/>
              <a:pPr/>
              <a:t>3</a:t>
            </a:fld>
            <a:endParaRPr lang="sr-Latn-C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7F8C53-4380-4794-9E0F-8B06EFB57826}" type="slidenum">
              <a:rPr lang="sr-Latn-CS"/>
              <a:pPr/>
              <a:t>30</a:t>
            </a:fld>
            <a:endParaRPr lang="sr-Latn-C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FB01A9-1BB6-4189-A8E0-289ED14BA635}" type="slidenum">
              <a:rPr lang="sr-Latn-CS"/>
              <a:pPr/>
              <a:t>31</a:t>
            </a:fld>
            <a:endParaRPr lang="sr-Latn-C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3CF3E8-B9DA-4BD4-8C58-23F7B575CA2E}" type="slidenum">
              <a:rPr lang="sr-Latn-CS"/>
              <a:pPr/>
              <a:t>32</a:t>
            </a:fld>
            <a:endParaRPr lang="sr-Latn-C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D962BB-0855-4246-BE6F-5DD3865F1104}" type="slidenum">
              <a:rPr lang="sr-Latn-CS"/>
              <a:pPr/>
              <a:t>33</a:t>
            </a:fld>
            <a:endParaRPr lang="sr-Latn-C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92DBB7-B515-4D00-99F3-B7D51560021C}" type="slidenum">
              <a:rPr lang="sr-Latn-CS"/>
              <a:pPr/>
              <a:t>34</a:t>
            </a:fld>
            <a:endParaRPr lang="sr-Latn-C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C00B00-D3DB-48B7-9790-8CF5A3FF28FA}" type="slidenum">
              <a:rPr lang="sr-Latn-CS"/>
              <a:pPr/>
              <a:t>35</a:t>
            </a:fld>
            <a:endParaRPr lang="sr-Latn-C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BC0129-9BFA-41D8-A3A0-B2A0A89741D9}" type="slidenum">
              <a:rPr lang="sr-Latn-CS"/>
              <a:pPr/>
              <a:t>36</a:t>
            </a:fld>
            <a:endParaRPr lang="sr-Latn-C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B635E4-AFEC-405C-B2FE-9A9307AB18EF}" type="slidenum">
              <a:rPr lang="sr-Latn-CS"/>
              <a:pPr/>
              <a:t>37</a:t>
            </a:fld>
            <a:endParaRPr lang="sr-Latn-C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07D642-73A2-4ACC-ADFC-CA6869740EF3}" type="slidenum">
              <a:rPr lang="sr-Latn-CS"/>
              <a:pPr/>
              <a:t>38</a:t>
            </a:fld>
            <a:endParaRPr lang="sr-Latn-C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31E727-53EA-4FB0-A576-A1A84FB1242C}" type="slidenum">
              <a:rPr lang="sr-Latn-CS"/>
              <a:pPr/>
              <a:t>39</a:t>
            </a:fld>
            <a:endParaRPr lang="sr-Latn-C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499B9D-6791-4307-89B5-4E1E1AD9B46C}" type="slidenum">
              <a:rPr lang="sr-Latn-CS"/>
              <a:pPr/>
              <a:t>4</a:t>
            </a:fld>
            <a:endParaRPr lang="sr-Latn-C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78A55E-844D-43B7-9118-9291EFEB3F1B}" type="slidenum">
              <a:rPr lang="sr-Latn-CS"/>
              <a:pPr/>
              <a:t>40</a:t>
            </a:fld>
            <a:endParaRPr lang="sr-Latn-C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878AAB-E528-472C-98B1-0B2E0BC72B4D}" type="slidenum">
              <a:rPr lang="sr-Latn-CS"/>
              <a:pPr/>
              <a:t>41</a:t>
            </a:fld>
            <a:endParaRPr lang="sr-Latn-C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C9ECF9-50F3-43FC-ABF4-1B04306C7B84}" type="slidenum">
              <a:rPr lang="sr-Latn-CS"/>
              <a:pPr/>
              <a:t>42</a:t>
            </a:fld>
            <a:endParaRPr lang="sr-Latn-C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863FDC-994A-43B9-8DA0-F3E6D8D725DD}" type="slidenum">
              <a:rPr lang="sr-Latn-CS"/>
              <a:pPr/>
              <a:t>43</a:t>
            </a:fld>
            <a:endParaRPr lang="sr-Latn-C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F58BCA-75B0-44F3-97CF-3145289B6123}" type="slidenum">
              <a:rPr lang="sr-Latn-CS"/>
              <a:pPr/>
              <a:t>44</a:t>
            </a:fld>
            <a:endParaRPr lang="sr-Latn-C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EE126D-F3B1-4902-9A6B-09A984891561}" type="slidenum">
              <a:rPr lang="sr-Latn-CS"/>
              <a:pPr/>
              <a:t>45</a:t>
            </a:fld>
            <a:endParaRPr lang="sr-Latn-CS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93C453-DB46-4F48-8B0C-C066CA005029}" type="slidenum">
              <a:rPr lang="sr-Latn-CS"/>
              <a:pPr/>
              <a:t>46</a:t>
            </a:fld>
            <a:endParaRPr lang="sr-Latn-CS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55222A-7492-4AB8-9DE8-33AD22C34707}" type="slidenum">
              <a:rPr lang="sr-Latn-CS"/>
              <a:pPr/>
              <a:t>47</a:t>
            </a:fld>
            <a:endParaRPr lang="sr-Latn-C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50B37E-FE7C-4762-A32C-1CF556F58DAC}" type="slidenum">
              <a:rPr lang="sr-Latn-CS"/>
              <a:pPr/>
              <a:t>48</a:t>
            </a:fld>
            <a:endParaRPr lang="sr-Latn-CS"/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42A074-34E2-4718-95C3-0142C8A8B4D5}" type="slidenum">
              <a:rPr lang="sr-Latn-CS"/>
              <a:pPr/>
              <a:t>49</a:t>
            </a:fld>
            <a:endParaRPr lang="sr-Latn-CS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8D040A-1FFE-443D-A077-F09BD2E2179E}" type="slidenum">
              <a:rPr lang="sr-Latn-CS"/>
              <a:pPr/>
              <a:t>5</a:t>
            </a:fld>
            <a:endParaRPr lang="sr-Latn-C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9E8B4D-3957-4CC8-8BD4-8BD782BE6199}" type="slidenum">
              <a:rPr lang="sr-Latn-CS"/>
              <a:pPr/>
              <a:t>6</a:t>
            </a:fld>
            <a:endParaRPr lang="sr-Latn-C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731E12-2580-4115-BADD-04F451F3D0B4}" type="slidenum">
              <a:rPr lang="sr-Latn-CS"/>
              <a:pPr/>
              <a:t>7</a:t>
            </a:fld>
            <a:endParaRPr lang="sr-Latn-C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56DF34-EDD6-4B36-A71F-8AAFDB9ECC07}" type="slidenum">
              <a:rPr lang="sr-Latn-CS"/>
              <a:pPr/>
              <a:t>8</a:t>
            </a:fld>
            <a:endParaRPr lang="sr-Latn-C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8A4E28-8B95-47EB-83F4-B32F793B4D5A}" type="slidenum">
              <a:rPr lang="sr-Latn-CS"/>
              <a:pPr/>
              <a:t>9</a:t>
            </a:fld>
            <a:endParaRPr lang="sr-Latn-C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0148-D9E5-48DA-9192-CFC57C61CAB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DF8AD-7B64-4BF8-BAD1-3739DD1482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0148-D9E5-48DA-9192-CFC57C61CAB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DF8AD-7B64-4BF8-BAD1-3739DD1482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0148-D9E5-48DA-9192-CFC57C61CAB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DF8AD-7B64-4BF8-BAD1-3739DD1482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0148-D9E5-48DA-9192-CFC57C61CAB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DF8AD-7B64-4BF8-BAD1-3739DD1482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0148-D9E5-48DA-9192-CFC57C61CAB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DF8AD-7B64-4BF8-BAD1-3739DD1482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0148-D9E5-48DA-9192-CFC57C61CAB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DF8AD-7B64-4BF8-BAD1-3739DD1482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0148-D9E5-48DA-9192-CFC57C61CAB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DF8AD-7B64-4BF8-BAD1-3739DD1482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0148-D9E5-48DA-9192-CFC57C61CAB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DF8AD-7B64-4BF8-BAD1-3739DD1482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0148-D9E5-48DA-9192-CFC57C61CAB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DF8AD-7B64-4BF8-BAD1-3739DD1482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0148-D9E5-48DA-9192-CFC57C61CAB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DF8AD-7B64-4BF8-BAD1-3739DD1482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0148-D9E5-48DA-9192-CFC57C61CAB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DF8AD-7B64-4BF8-BAD1-3739DD1482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B0148-D9E5-48DA-9192-CFC57C61CAB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DF8AD-7B64-4BF8-BAD1-3739DD1482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 descr="pissarro1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 dpi="0" rotWithShape="1">
            <a:blip r:embed="rId3"/>
            <a:srcRect/>
            <a:tile tx="0" ty="0" sx="100000" sy="100000" flip="none" algn="tl"/>
          </a:blipFill>
        </p:spPr>
        <p:txBody>
          <a:bodyPr/>
          <a:lstStyle/>
          <a:p>
            <a:endParaRPr lang="sr-Cyrl-CS" sz="44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sr-Cyrl-CS" sz="44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sr-Cyrl-CS" sz="4000" b="1" dirty="0">
              <a:solidFill>
                <a:srgbClr val="525F0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n-US" sz="3600" b="1" dirty="0">
              <a:solidFill>
                <a:srgbClr val="525F0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" sz="5400" b="1">
                <a:solidFill>
                  <a:srgbClr val="525F0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ECTOPARASITES</a:t>
            </a:r>
          </a:p>
          <a:p>
            <a:endParaRPr lang="sr-Cyrl-CS" sz="2000" b="1" dirty="0">
              <a:solidFill>
                <a:srgbClr val="525F0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" sz="2800" b="1" dirty="0">
                <a:solidFill>
                  <a:srgbClr val="525F0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Prof. Slobodan Janković</a:t>
            </a:r>
            <a:endParaRPr lang="sr-Latn-CS" sz="2800" b="1" dirty="0">
              <a:solidFill>
                <a:srgbClr val="525F0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252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5400" b="1" dirty="0">
                <a:solidFill>
                  <a:srgbClr val="3E470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</a:t>
            </a:r>
          </a:p>
          <a:p>
            <a:pPr marL="342900" indent="-342900">
              <a:spcBef>
                <a:spcPct val="20000"/>
              </a:spcBef>
            </a:pPr>
            <a:r>
              <a:rPr lang="en" sz="5400" b="1" dirty="0">
                <a:solidFill>
                  <a:srgbClr val="3E470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</a:t>
            </a:r>
            <a:endParaRPr lang="sr-Cyrl-CS" sz="20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000" b="1" dirty="0">
                <a:solidFill>
                  <a:srgbClr val="3E470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            </a:t>
            </a:r>
            <a:r>
              <a:rPr lang="en" sz="4000" b="1" dirty="0">
                <a:solidFill>
                  <a:srgbClr val="3E470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PUBIC LICE</a:t>
            </a:r>
            <a:endParaRPr lang="sr-Latn-CS" sz="40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300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r>
              <a:rPr lang="en" sz="12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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b="1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Lice is transmitted sexually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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Incubation: 5 days to several weeks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endParaRPr lang="sr-Latn-CS" sz="3600" dirty="0">
              <a:solidFill>
                <a:srgbClr val="525F07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348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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b="1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Lice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are 3-4mm long</a:t>
            </a:r>
            <a:endParaRPr lang="sr-Cyrl-CS" sz="3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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They live for 30 days and lay 7-10 eggs a day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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Young lice are hatched from the eggs in 8-10 days</a:t>
            </a:r>
            <a:endParaRPr lang="sr-Cyrl-CS" sz="36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endParaRPr lang="sr-Latn-CS" sz="3600" dirty="0">
              <a:solidFill>
                <a:srgbClr val="525F07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396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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They are found on axillary hair, eyebrows, eyelashes, beard, pubic hair, chest hair and extremities</a:t>
            </a:r>
            <a:endParaRPr lang="sr-Cyrl-CS" sz="3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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Spots of blood can be seen on the laundry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</a:t>
            </a:r>
            <a:endParaRPr lang="sr-Cyrl-CS" sz="2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endParaRPr lang="sr-Latn-CS" sz="3600" dirty="0">
              <a:solidFill>
                <a:srgbClr val="525F07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444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                     </a:t>
            </a: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TREATMENT</a:t>
            </a:r>
          </a:p>
          <a:p>
            <a:pPr marL="342900" indent="-342900">
              <a:spcBef>
                <a:spcPct val="20000"/>
              </a:spcBef>
            </a:pPr>
            <a:endParaRPr lang="sr-Cyrl-CS" sz="1200" b="1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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Shaving pubic hair</a:t>
            </a:r>
            <a:endParaRPr lang="sr-Cyrl-CS" sz="3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</a:pPr>
            <a:r>
              <a:rPr lang="en" sz="36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Washing clothes and bed linen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Cyrl-CS" sz="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</a:pPr>
            <a:r>
              <a:rPr lang="en" sz="36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Permethrin 5% cream or lotion </a:t>
            </a:r>
            <a:r>
              <a:rPr lang="en" sz="3200" dirty="0">
                <a:solidFill>
                  <a:srgbClr val="3E4705"/>
                </a:solidFill>
                <a:latin typeface="Comic Sans MS" pitchFamily="66" charset="0"/>
              </a:rPr>
              <a:t>(has residual activity for 2 weeks)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Cyrl-CS" sz="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</a:t>
            </a:r>
            <a:r>
              <a:rPr lang="en" sz="36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Apply petroleum gel to the eyelashes, 5 times a day, for 5 days, or physostigmine 0.25% ointment, once daily, for 3 days</a:t>
            </a:r>
            <a:endParaRPr lang="sr-Cyrl-CS" sz="32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</a:t>
            </a:r>
            <a:endParaRPr lang="sr-Cyrl-CS" sz="2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endParaRPr lang="sr-Latn-CS" sz="3600" dirty="0">
              <a:solidFill>
                <a:srgbClr val="525F07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492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                     </a:t>
            </a: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TREATMENT</a:t>
            </a:r>
          </a:p>
          <a:p>
            <a:pPr marL="342900" indent="-342900">
              <a:spcBef>
                <a:spcPct val="20000"/>
              </a:spcBef>
            </a:pPr>
            <a:endParaRPr lang="sr-Cyrl-CS" sz="1200" b="1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b="1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b="1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  </a:t>
            </a:r>
            <a:r>
              <a:rPr lang="en" sz="3600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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In resistant forms </a:t>
            </a:r>
            <a:r>
              <a:rPr lang="en" sz="3600" dirty="0">
                <a:solidFill>
                  <a:srgbClr val="525F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➛</a:t>
            </a:r>
            <a:r>
              <a:rPr lang="en" sz="3600" dirty="0">
                <a:solidFill>
                  <a:srgbClr val="525F07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apply </a:t>
            </a:r>
            <a:r>
              <a:rPr lang="en" sz="3600" b="1" dirty="0">
                <a:solidFill>
                  <a:srgbClr val="DF570B"/>
                </a:solidFill>
                <a:latin typeface="Comic Sans MS" pitchFamily="66" charset="0"/>
                <a:sym typeface="Wingdings" pitchFamily="2" charset="2"/>
              </a:rPr>
              <a:t>malathion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to dry hair and wash off after 2 hours</a:t>
            </a:r>
            <a:endParaRPr lang="sr-Cyrl-CS" sz="3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Cyrl-CS" sz="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</a:t>
            </a:r>
            <a:endParaRPr lang="sr-Cyrl-CS" sz="2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endParaRPr lang="sr-Latn-CS" sz="3600" dirty="0">
              <a:solidFill>
                <a:srgbClr val="525F07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540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5400" b="1" dirty="0">
                <a:solidFill>
                  <a:srgbClr val="3E470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SCABIES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588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The causative agent is Sarcoptes scabiei, from the genus Acarina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300 million cases per year in the world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endParaRPr lang="sr-Latn-CS" sz="3600" dirty="0">
              <a:solidFill>
                <a:srgbClr val="525F07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636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28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28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2800" dirty="0">
                <a:solidFill>
                  <a:srgbClr val="525F07"/>
                </a:solidFill>
                <a:latin typeface="Comic Sans MS" pitchFamily="66" charset="0"/>
              </a:rPr>
              <a:t>The entire life cycle of the </a:t>
            </a:r>
            <a:r>
              <a:rPr lang="sr-Latn-RS" sz="2800" dirty="0">
                <a:solidFill>
                  <a:srgbClr val="525F07"/>
                </a:solidFill>
                <a:latin typeface="Comic Sans MS" pitchFamily="66" charset="0"/>
              </a:rPr>
              <a:t>Sarcoptes scabiei </a:t>
            </a:r>
            <a:r>
              <a:rPr lang="en" sz="2800" dirty="0">
                <a:solidFill>
                  <a:srgbClr val="525F07"/>
                </a:solidFill>
                <a:latin typeface="Comic Sans MS" pitchFamily="66" charset="0"/>
              </a:rPr>
              <a:t>takes place on humans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28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2800" dirty="0">
                <a:solidFill>
                  <a:srgbClr val="3E4705"/>
                </a:solidFill>
                <a:latin typeface="Comic Sans MS" pitchFamily="66" charset="0"/>
              </a:rPr>
              <a:t>Only females burrow into the skin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28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323A04"/>
                </a:solidFill>
                <a:latin typeface="Comic Sans MS" pitchFamily="66" charset="0"/>
              </a:rPr>
              <a:t>Females mature for 15 days and then lay eggs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23A04"/>
                </a:solidFill>
                <a:latin typeface="Comic Sans MS" pitchFamily="66" charset="0"/>
              </a:rPr>
              <a:t>  </a:t>
            </a:r>
            <a:r>
              <a:rPr lang="en" sz="28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2800" dirty="0">
                <a:solidFill>
                  <a:srgbClr val="323A04"/>
                </a:solidFill>
                <a:latin typeface="Comic Sans MS" pitchFamily="66" charset="0"/>
              </a:rPr>
              <a:t>Larvae emerge from the eggs after 3 days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23A04"/>
                </a:solidFill>
                <a:latin typeface="Comic Sans MS" pitchFamily="66" charset="0"/>
              </a:rPr>
              <a:t>  </a:t>
            </a:r>
            <a:r>
              <a:rPr lang="en" sz="28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2800" dirty="0">
                <a:solidFill>
                  <a:srgbClr val="323A04"/>
                </a:solidFill>
                <a:latin typeface="Comic Sans MS" pitchFamily="66" charset="0"/>
              </a:rPr>
              <a:t>The incubation period for primary infestation is 3-6 weeks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endParaRPr lang="sr-Latn-CS" sz="3600" dirty="0">
              <a:solidFill>
                <a:srgbClr val="525F07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684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Sarcoptes scabiei</a:t>
            </a:r>
            <a:r>
              <a:rPr lang="en" sz="3600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does not jump or fly, but crawls at a speed of 2.5 cm / min</a:t>
            </a:r>
            <a:endParaRPr lang="sr-Cyrl-CS" sz="36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Scabies is transmitted by direct contact or through clothing and bedding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sr-Latn-RS" sz="3600" dirty="0">
                <a:solidFill>
                  <a:srgbClr val="323A04"/>
                </a:solidFill>
                <a:latin typeface="Comic Sans MS" pitchFamily="66" charset="0"/>
              </a:rPr>
              <a:t>Sarcoptes scabiei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can survive up to 72 hours outside the host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Does not transmit AIDS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 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1619250" y="3068638"/>
            <a:ext cx="5832475" cy="1944687"/>
          </a:xfrm>
          <a:prstGeom prst="rect">
            <a:avLst/>
          </a:prstGeom>
          <a:solidFill>
            <a:schemeClr val="accent1"/>
          </a:solidFill>
          <a:ln w="9525">
            <a:solidFill>
              <a:srgbClr val="525F0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868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" sz="54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470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PEDICULUS CAPITIS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470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HAIR LICE</a:t>
            </a:r>
            <a:endParaRPr lang="sr-Latn-CS" sz="4000" b="1" dirty="0">
              <a:solidFill>
                <a:srgbClr val="3E470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1547813" y="3068638"/>
            <a:ext cx="5903912" cy="1871662"/>
          </a:xfrm>
          <a:prstGeom prst="rect">
            <a:avLst/>
          </a:prstGeom>
          <a:noFill/>
          <a:ln w="38100" cmpd="dbl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E4705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732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          </a:t>
            </a:r>
            <a:r>
              <a:rPr lang="en" sz="4000" b="1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SYMPTOMS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Itching, especially at night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especially on flexural surfaces and folds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It does not affect the face and head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 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780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          </a:t>
            </a:r>
            <a:r>
              <a:rPr lang="en" sz="4000" b="1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DIAGNOSIS</a:t>
            </a:r>
            <a:endParaRPr lang="sr-Cyrl-CS" sz="12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The diagnosis is made by visualizing the pus or eggs under a microscope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Picking up materials: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scratch the places where the female burrowed with a scalpel and place the material under a microscope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 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828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TREATMENT</a:t>
            </a: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The infected person and close contacts are treated simultaneously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 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876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TREATMENT</a:t>
            </a: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200" b="1" dirty="0">
                <a:solidFill>
                  <a:srgbClr val="C00000"/>
                </a:solidFill>
                <a:latin typeface="Comic Sans MS" pitchFamily="66" charset="0"/>
              </a:rPr>
              <a:t>Permethrin </a:t>
            </a:r>
            <a:r>
              <a:rPr lang="en" sz="3200" dirty="0">
                <a:solidFill>
                  <a:srgbClr val="3E4705"/>
                </a:solidFill>
                <a:latin typeface="Comic Sans MS" pitchFamily="66" charset="0"/>
              </a:rPr>
              <a:t>5% cream, 1 application</a:t>
            </a:r>
            <a:endParaRPr lang="sr-Cyrl-CS" sz="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200" b="1" dirty="0">
                <a:solidFill>
                  <a:srgbClr val="C00000"/>
                </a:solidFill>
                <a:latin typeface="Comic Sans MS" pitchFamily="66" charset="0"/>
              </a:rPr>
              <a:t>Lindane </a:t>
            </a:r>
            <a:r>
              <a:rPr lang="en" sz="3200" dirty="0">
                <a:solidFill>
                  <a:srgbClr val="3E4705"/>
                </a:solidFill>
                <a:latin typeface="Comic Sans MS" pitchFamily="66" charset="0"/>
              </a:rPr>
              <a:t>1% lotion, 1 application</a:t>
            </a: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200" b="1" dirty="0">
                <a:solidFill>
                  <a:srgbClr val="C00000"/>
                </a:solidFill>
                <a:latin typeface="Comic Sans MS" pitchFamily="66" charset="0"/>
              </a:rPr>
              <a:t>Benzyl benzoate </a:t>
            </a:r>
            <a:r>
              <a:rPr lang="en" sz="3200" dirty="0">
                <a:solidFill>
                  <a:srgbClr val="3E4705"/>
                </a:solidFill>
                <a:latin typeface="Comic Sans MS" pitchFamily="66" charset="0"/>
              </a:rPr>
              <a:t>25% - 10%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200" b="1" dirty="0">
                <a:solidFill>
                  <a:srgbClr val="C00000"/>
                </a:solidFill>
                <a:latin typeface="Comic Sans MS" pitchFamily="66" charset="0"/>
              </a:rPr>
              <a:t>Crotamiton</a:t>
            </a:r>
            <a:endParaRPr lang="sr-Cyrl-CS" sz="3200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323A04"/>
                </a:solidFill>
                <a:latin typeface="Comic Sans MS" pitchFamily="66" charset="0"/>
              </a:rPr>
              <a:t>One oral dose</a:t>
            </a:r>
            <a:r>
              <a:rPr lang="en" sz="3200" b="1" dirty="0">
                <a:solidFill>
                  <a:srgbClr val="DF570B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Comic Sans MS" pitchFamily="66" charset="0"/>
              </a:rPr>
              <a:t>ivermectin </a:t>
            </a:r>
            <a:r>
              <a:rPr lang="en" sz="3200" b="1" dirty="0">
                <a:solidFill>
                  <a:srgbClr val="DF570B"/>
                </a:solidFill>
                <a:latin typeface="Comic Sans MS" pitchFamily="66" charset="0"/>
              </a:rPr>
              <a:t>, </a:t>
            </a:r>
            <a:r>
              <a:rPr lang="en" sz="3200" b="1" dirty="0">
                <a:solidFill>
                  <a:srgbClr val="323A04"/>
                </a:solidFill>
                <a:latin typeface="Comic Sans MS" pitchFamily="66" charset="0"/>
              </a:rPr>
              <a:t>200 </a:t>
            </a:r>
            <a:r>
              <a:rPr lang="en" sz="3200" b="1">
                <a:solidFill>
                  <a:srgbClr val="323A04"/>
                </a:solidFill>
                <a:latin typeface="Comic Sans MS" pitchFamily="66" charset="0"/>
              </a:rPr>
              <a:t>μg / kg</a:t>
            </a:r>
            <a:endParaRPr lang="sr-Cyrl-CS" sz="32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200" b="1" dirty="0">
                <a:solidFill>
                  <a:srgbClr val="C00000"/>
                </a:solidFill>
                <a:latin typeface="Comic Sans MS" pitchFamily="66" charset="0"/>
              </a:rPr>
              <a:t>Sulphur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200" b="1" dirty="0">
                <a:solidFill>
                  <a:srgbClr val="C00000"/>
                </a:solidFill>
                <a:latin typeface="Comic Sans MS" pitchFamily="66" charset="0"/>
              </a:rPr>
              <a:t>Tea tree oil</a:t>
            </a:r>
            <a:endParaRPr lang="sr-Cyrl-CS" sz="3200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 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24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TREATMENT</a:t>
            </a: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</a:rPr>
              <a:t>Itching</a:t>
            </a:r>
            <a:r>
              <a:rPr lang="en" sz="3600" b="1" dirty="0">
                <a:solidFill>
                  <a:srgbClr val="DF570B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persists even 4 weeks after healing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Wash bedding and laundry at 60 ° C and dry in the machine</a:t>
            </a:r>
            <a:endParaRPr lang="en-US" sz="36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                        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or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323A0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keep bedding in a closed plastic bag for 72 hours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 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972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         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</a:rPr>
              <a:t>IVERMECTIN</a:t>
            </a:r>
            <a:endParaRPr lang="sr-Cyrl-CS" sz="3600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It blocks glutamate and GABA transmission in the parasite, which becomes paralyzed and dies</a:t>
            </a: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Two doses are given, 14 days apart</a:t>
            </a: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323A0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No serious side effects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 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020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         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</a:rPr>
              <a:t>Permethrin</a:t>
            </a:r>
            <a:endParaRPr lang="sr-Cyrl-CS" sz="3600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5% cream, applied and washed off after 8-14 hours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After 7 days it is applied again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323A0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Side effects: itching and burning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 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8068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           </a:t>
            </a:r>
            <a:r>
              <a:rPr lang="en" sz="4000" b="1" dirty="0">
                <a:solidFill>
                  <a:srgbClr val="C00000"/>
                </a:solidFill>
                <a:latin typeface="Comic Sans MS" pitchFamily="66" charset="0"/>
              </a:rPr>
              <a:t>LINDAN</a:t>
            </a:r>
            <a:endParaRPr lang="sr-Cyrl-CS" sz="3600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1% lotion or cream, applied and washed off after 8 hours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Do not use in infants, pregnant and lactating women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323A0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Adverse effects: convulsions, aplastic anemia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 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116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       </a:t>
            </a:r>
            <a:r>
              <a:rPr lang="en" sz="4000" b="1" dirty="0">
                <a:solidFill>
                  <a:srgbClr val="C00000"/>
                </a:solidFill>
                <a:latin typeface="Comic Sans MS" pitchFamily="66" charset="0"/>
              </a:rPr>
              <a:t>BENZYL BENZOATE</a:t>
            </a:r>
            <a:endParaRPr lang="sr-Cyrl-CS" sz="3600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10-25% lotion, applied and washed off after 24 hours</a:t>
            </a:r>
            <a:endParaRPr lang="sr-Cyrl-CS" sz="36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323A0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Side effects: burning and stinging, eczema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 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164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            </a:t>
            </a:r>
            <a:r>
              <a:rPr lang="en" sz="4000" b="1" dirty="0">
                <a:solidFill>
                  <a:srgbClr val="C00000"/>
                </a:solidFill>
                <a:latin typeface="Comic Sans MS" pitchFamily="66" charset="0"/>
              </a:rPr>
              <a:t>ALLETRINE</a:t>
            </a:r>
            <a:r>
              <a:rPr lang="sr-Latn-RS" sz="4000" b="1" dirty="0">
                <a:solidFill>
                  <a:srgbClr val="C00000"/>
                </a:solidFill>
                <a:latin typeface="Comic Sans MS" pitchFamily="66" charset="0"/>
              </a:rPr>
              <a:t> (a kind of pyrethroids)</a:t>
            </a:r>
            <a:endParaRPr lang="sr-Cyrl-CS" sz="3600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0.6% aerosol, rinses off after 12 hours</a:t>
            </a:r>
            <a:endParaRPr lang="sr-Cyrl-CS" sz="36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323A0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Do not use in asthma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 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916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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They are most common in girls, aged 5-11 years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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They are rare in black race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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Prevalence: 1 – 3%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4212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          </a:t>
            </a:r>
            <a:r>
              <a:rPr lang="en" sz="4000" b="1" dirty="0">
                <a:solidFill>
                  <a:srgbClr val="C00000"/>
                </a:solidFill>
                <a:latin typeface="Comic Sans MS" pitchFamily="66" charset="0"/>
              </a:rPr>
              <a:t>CROTAMITON</a:t>
            </a:r>
            <a:endParaRPr lang="sr-Cyrl-CS" sz="3600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10% cream, applied for 24 hours, washed off and applied again after 24 hours</a:t>
            </a:r>
            <a:endParaRPr lang="sr-Cyrl-CS" sz="36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 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6260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324975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3E4705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       </a:t>
            </a:r>
            <a:r>
              <a:rPr lang="en" sz="4000" b="1" dirty="0">
                <a:solidFill>
                  <a:srgbClr val="C00000"/>
                </a:solidFill>
                <a:latin typeface="Comic Sans MS" pitchFamily="66" charset="0"/>
              </a:rPr>
              <a:t>PRECIPITATED SULFUR</a:t>
            </a:r>
            <a:endParaRPr lang="sr-Cyrl-CS" sz="3600" dirty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525F07"/>
                </a:solidFill>
                <a:latin typeface="Comic Sans MS" pitchFamily="66" charset="0"/>
              </a:rPr>
              <a:t>3-6% lotion or 5%, 10% and 40% spray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4705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en" sz="3600" b="1" dirty="0">
                <a:solidFill>
                  <a:srgbClr val="3E4705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3E4705"/>
                </a:solidFill>
                <a:latin typeface="Comic Sans MS" pitchFamily="66" charset="0"/>
              </a:rPr>
              <a:t>It is applied and left for 24 hours, washed off, again apply it and let it stand for 24 hours, wash it off, and apply it a third time and leave it on for 24 hours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23A04"/>
                </a:solidFill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en" sz="3600" b="1" dirty="0">
                <a:solidFill>
                  <a:srgbClr val="323A0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✫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323A04"/>
                </a:solidFill>
                <a:latin typeface="Comic Sans MS" pitchFamily="66" charset="0"/>
              </a:rPr>
              <a:t>It is used in infants, pregnant women and a nursing mother</a:t>
            </a:r>
            <a:endParaRPr lang="sr-Cyrl-CS" sz="32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   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 descr="pozadina 8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blipFill dpi="0" rotWithShape="1">
            <a:blip r:embed="rId3">
              <a:lum contrast="-24000"/>
            </a:blip>
            <a:srcRect/>
            <a:tile tx="0" ty="0" sx="100000" sy="100000" flip="none" algn="tl"/>
          </a:blipFill>
          <a:ln>
            <a:solidFill>
              <a:srgbClr val="292F03"/>
            </a:solidFill>
          </a:ln>
        </p:spPr>
        <p:txBody>
          <a:bodyPr/>
          <a:lstStyle/>
          <a:p>
            <a:pPr>
              <a:buFontTx/>
              <a:buNone/>
            </a:pPr>
            <a:endParaRPr lang="sr-Cyrl-CS" sz="5400" b="1" dirty="0">
              <a:solidFill>
                <a:srgbClr val="1932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None/>
            </a:pPr>
            <a:endParaRPr lang="sr-Cyrl-CS" sz="5400" b="1" dirty="0">
              <a:solidFill>
                <a:srgbClr val="1932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None/>
            </a:pPr>
            <a:endParaRPr lang="sr-Cyrl-CS" sz="5400" b="1" dirty="0">
              <a:solidFill>
                <a:srgbClr val="1932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" sz="5400" b="1" dirty="0">
                <a:solidFill>
                  <a:srgbClr val="193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</a:t>
            </a:r>
            <a:r>
              <a:rPr lang="en" sz="5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AMOEBIASIS</a:t>
            </a:r>
            <a:endParaRPr lang="sr-Latn-CS" sz="5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0356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Causative agent: Entamoeba histolytica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Features: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</a:t>
            </a:r>
            <a:r>
              <a:rPr lang="en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  <a:sym typeface="Wingdings 2" pitchFamily="18" charset="2"/>
              </a:rPr>
              <a:t>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polyploid chromosomes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</a:t>
            </a:r>
            <a:r>
              <a:rPr lang="en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excessive, repetitive DNA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</a:t>
            </a:r>
            <a:r>
              <a:rPr lang="en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closely spaced genes without introns</a:t>
            </a:r>
            <a:endParaRPr lang="sr-Latn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04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Infection begins with ingestion of a 4-core </a:t>
            </a:r>
            <a:r>
              <a:rPr lang="en" sz="3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cyst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 </a:t>
            </a:r>
            <a:r>
              <a:rPr lang="en" sz="3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 trophozoite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develops from the cyst , which binds to colon mucus via galactose- and N-acetyl-D-galactosamine-specific lectin.</a:t>
            </a:r>
            <a:endParaRPr lang="sr-Latn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452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"/>
              </a:rPr>
              <a:t> 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Trophozoites penetrate the wall of the columns and cause inflammation</a:t>
            </a: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Trophozoites kill host cells by binding </a:t>
            </a:r>
            <a:r>
              <a:rPr lang="sr-Latn-RS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their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lectin</a:t>
            </a:r>
            <a:r>
              <a:rPr lang="sr-Latn-RS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for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N-acetyl-D-galactosamine via O-linked oligosaccharides</a:t>
            </a:r>
            <a:r>
              <a:rPr lang="sr-Latn-RS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in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cellular membranes</a:t>
            </a:r>
            <a:endParaRPr lang="sr-Latn-CS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6500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endParaRPr lang="sr-Cyrl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The amoeba then secretes </a:t>
            </a:r>
            <a:r>
              <a:rPr lang="en" sz="3600" b="1" u="sng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amoebapore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, a protein that makes a pore on the host cell membrane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Also, the amoeba activates caspase 3 in the host cell, which leads to apoptosis</a:t>
            </a:r>
            <a:endParaRPr lang="sr-Latn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8548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</a:t>
            </a:r>
            <a:r>
              <a:rPr lang="en" sz="36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Amoeba does not have a sexual cycle</a:t>
            </a:r>
            <a:r>
              <a:rPr lang="sr-Latn-RS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but it reproduces by simple division</a:t>
            </a:r>
            <a:r>
              <a:rPr lang="sr-Latn-RS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sr-Cyrl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endParaRPr lang="sr-Latn-CS" sz="3600" dirty="0">
              <a:solidFill>
                <a:srgbClr val="193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0596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200" dirty="0">
                <a:solidFill>
                  <a:srgbClr val="193200"/>
                </a:solidFill>
                <a:latin typeface=""/>
              </a:rPr>
              <a:t> 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Amoeba defends itself against immune </a:t>
            </a:r>
            <a:r>
              <a:rPr lang="sr-Latn-RS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system of the host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: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200" dirty="0">
                <a:solidFill>
                  <a:srgbClr val="193200"/>
                </a:solidFill>
                <a:latin typeface="Comic Sans MS" pitchFamily="66" charset="0"/>
                <a:sym typeface="Wingdings 2" pitchFamily="18" charset="2"/>
              </a:rPr>
              <a:t>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Amoeba lectin resembles an antigen  of human leukocytes CD59, which  prevents </a:t>
            </a:r>
            <a:r>
              <a:rPr lang="sr-Latn-RS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binding of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complement C5b - C9</a:t>
            </a:r>
          </a:p>
          <a:p>
            <a:pPr marL="342900" indent="-342900">
              <a:spcBef>
                <a:spcPct val="20000"/>
              </a:spcBef>
            </a:pPr>
            <a:endParaRPr lang="sr-Cyrl-CS" sz="7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193200"/>
                </a:solidFill>
                <a:latin typeface="Comic Sans MS" pitchFamily="66" charset="0"/>
              </a:rPr>
              <a:t>   </a:t>
            </a:r>
            <a:r>
              <a:rPr lang="en" sz="32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2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Amoeba cysteine proteinase </a:t>
            </a:r>
            <a:r>
              <a:rPr lang="sr-Latn-RS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rapidly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break</a:t>
            </a:r>
            <a:r>
              <a:rPr lang="sr-Latn-RS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s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down complements C3a and C5a, as well as  IgA and IgG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endParaRPr lang="sr-Latn-CS" sz="3600" dirty="0">
              <a:solidFill>
                <a:srgbClr val="193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644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    </a:t>
            </a:r>
            <a:r>
              <a:rPr lang="en" sz="4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SYMPTOMS AND SIGNS</a:t>
            </a:r>
            <a:endParaRPr lang="sr-Cyrl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  <a:sym typeface="Wingdings 2" pitchFamily="18" charset="2"/>
              </a:rPr>
              <a:t> 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Abdominal cramps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Weight loss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Diarrhea and blood in the stool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Acute necrotizing colitis</a:t>
            </a:r>
            <a:r>
              <a:rPr lang="sr-Latn-RS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rarely</a:t>
            </a:r>
            <a:endParaRPr lang="en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Amoebomas may form</a:t>
            </a:r>
            <a:endParaRPr lang="sr-Latn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64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ª"/>
            </a:pP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525F07"/>
                </a:solidFill>
                <a:latin typeface="Comic Sans MS" pitchFamily="66" charset="0"/>
              </a:rPr>
              <a:t>Lice feeds by sucking blood and injecting saliva at the same time </a:t>
            </a:r>
            <a:r>
              <a:rPr lang="en" sz="3200" dirty="0">
                <a:solidFill>
                  <a:srgbClr val="525F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➛</a:t>
            </a:r>
            <a:r>
              <a:rPr lang="en" sz="3200" dirty="0">
                <a:solidFill>
                  <a:srgbClr val="525F07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dirty="0">
                <a:solidFill>
                  <a:srgbClr val="525F07"/>
                </a:solidFill>
                <a:latin typeface="Comic Sans MS" pitchFamily="66" charset="0"/>
              </a:rPr>
              <a:t>itching and secondary infection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Cyrl-CS" sz="1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ª"/>
            </a:pP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525F07"/>
                </a:solidFill>
                <a:latin typeface="Comic Sans MS" pitchFamily="66" charset="0"/>
              </a:rPr>
              <a:t>After fertilization, the female lays 1-6 eggs per day for a month, and then dies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Cyrl-CS" sz="1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ª"/>
            </a:pP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Eggs stick to hair, close to skin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ª"/>
            </a:pP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The egg is transparent at first, and turns white in 7 days. After 9-12 days, lice is hatched, 3-4 mm long insect</a:t>
            </a:r>
            <a:endParaRPr lang="sr-Latn-CS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4692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            </a:t>
            </a:r>
            <a:r>
              <a:rPr lang="en" sz="4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DIAGNOSIS</a:t>
            </a:r>
            <a:endParaRPr lang="sr-Cyrl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Identification of </a:t>
            </a:r>
            <a:r>
              <a:rPr lang="en" sz="3600" b="1" u="sng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cysts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or </a:t>
            </a:r>
            <a:r>
              <a:rPr lang="en" sz="3600" b="1" u="sng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trophozoites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during microscopic examination of stool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193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  <a:cs typeface="Latha" pitchFamily="2"/>
                <a:sym typeface="Wingdings 2" pitchFamily="18" charset="2"/>
              </a:rPr>
              <a:t> </a:t>
            </a:r>
            <a:r>
              <a:rPr lang="en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  <a:cs typeface="Latha" pitchFamily="2"/>
                <a:sym typeface="Wingdings 2" pitchFamily="18" charset="2"/>
              </a:rPr>
              <a:t>!</a:t>
            </a:r>
            <a:r>
              <a:rPr lang="en" sz="3600" b="1" dirty="0">
                <a:solidFill>
                  <a:srgbClr val="193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Latha" pitchFamily="2"/>
                <a:sym typeface="Wingdings 2" pitchFamily="18" charset="2"/>
              </a:rPr>
              <a:t> </a:t>
            </a:r>
            <a:r>
              <a:rPr lang="en" sz="3600" dirty="0">
                <a:solidFill>
                  <a:srgbClr val="193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Latha" pitchFamily="2"/>
                <a:sym typeface="Wingdings 2" pitchFamily="18" charset="2"/>
              </a:rPr>
              <a:t>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Low sensitivity and false positive results due to non-pathogenic strains of E. dispap and E. moshkovskii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endParaRPr lang="sr-Latn-CS" sz="3600" dirty="0">
              <a:solidFill>
                <a:srgbClr val="193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6740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             </a:t>
            </a:r>
            <a:r>
              <a:rPr lang="en" sz="4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DIAGNOSIS</a:t>
            </a:r>
            <a:endParaRPr lang="sr-Cyrl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Detection of amoeba </a:t>
            </a:r>
            <a:r>
              <a:rPr lang="en" sz="3600" b="1" u="sng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antigens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or DNA, or </a:t>
            </a:r>
            <a:r>
              <a:rPr lang="en" sz="3600" b="1" u="sng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antibodies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in serum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193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  <a:cs typeface="Latha" pitchFamily="2"/>
                <a:sym typeface="Wingdings 2" pitchFamily="18" charset="2"/>
              </a:rPr>
              <a:t> </a:t>
            </a:r>
            <a:r>
              <a:rPr lang="en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  <a:cs typeface="Latha" pitchFamily="2"/>
                <a:sym typeface="Wingdings 2" pitchFamily="18" charset="2"/>
              </a:rPr>
              <a:t>!</a:t>
            </a:r>
            <a:r>
              <a:rPr lang="en" sz="3600" b="1" dirty="0">
                <a:solidFill>
                  <a:srgbClr val="193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Latha" pitchFamily="2"/>
                <a:sym typeface="Wingdings 2" pitchFamily="18" charset="2"/>
              </a:rPr>
              <a:t> </a:t>
            </a:r>
            <a:r>
              <a:rPr lang="en" sz="3600" dirty="0">
                <a:solidFill>
                  <a:srgbClr val="193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Latha" pitchFamily="2"/>
                <a:sym typeface="Wingdings 2" pitchFamily="18" charset="2"/>
              </a:rPr>
              <a:t>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The problem with antibodies is that they remain present for years, so you can't tell the difference between an acute and a chronic infection.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</a:t>
            </a:r>
            <a:endParaRPr lang="sr-Latn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8788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         </a:t>
            </a:r>
            <a:r>
              <a:rPr lang="en" sz="4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COMPLICATIONS</a:t>
            </a:r>
            <a:endParaRPr lang="sr-Cyrl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</a:t>
            </a:r>
            <a:r>
              <a:rPr lang="en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Amoebic abscess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is 10 times more common in men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</a:t>
            </a:r>
            <a:r>
              <a:rPr lang="en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Abscess </a:t>
            </a:r>
            <a:r>
              <a:rPr lang="sr-Latn-RS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may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rupture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endParaRPr lang="sr-Latn-CS" sz="3600" dirty="0">
              <a:solidFill>
                <a:srgbClr val="193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0836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                 </a:t>
            </a:r>
            <a:r>
              <a:rPr lang="en" sz="4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TREATMENT</a:t>
            </a:r>
            <a:endParaRPr lang="sr-Cyrl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Non-invasive disease</a:t>
            </a:r>
            <a:endParaRPr lang="sr-Cyrl-CS" sz="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</a:t>
            </a:r>
            <a:r>
              <a:rPr lang="en" sz="3600" b="1" dirty="0">
                <a:solidFill>
                  <a:srgbClr val="193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 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DF570B"/>
                </a:solidFill>
                <a:latin typeface="Mistral" pitchFamily="66" charset="0"/>
              </a:rPr>
              <a:t>●</a:t>
            </a:r>
            <a:r>
              <a:rPr lang="en" sz="3600" dirty="0">
                <a:solidFill>
                  <a:srgbClr val="193200"/>
                </a:solidFill>
                <a:latin typeface="Mistral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paromomycin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Invasive disease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DF570B"/>
                </a:solidFill>
                <a:latin typeface="Mistral" pitchFamily="66" charset="0"/>
              </a:rPr>
              <a:t>  ●</a:t>
            </a:r>
            <a:r>
              <a:rPr lang="en" sz="3600" dirty="0">
                <a:solidFill>
                  <a:srgbClr val="193200"/>
                </a:solidFill>
                <a:latin typeface="Mistral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metronidazole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DF570B"/>
                </a:solidFill>
                <a:latin typeface="Mistral" pitchFamily="66" charset="0"/>
              </a:rPr>
              <a:t>●</a:t>
            </a:r>
            <a:r>
              <a:rPr lang="en" sz="3600" dirty="0">
                <a:solidFill>
                  <a:srgbClr val="193200"/>
                </a:solidFill>
                <a:latin typeface="Mistral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nitroimidazoles with longer T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½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   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(tinidazole, secnidazole, ornidazole)</a:t>
            </a:r>
            <a:endParaRPr lang="en-US" sz="3200" dirty="0">
              <a:solidFill>
                <a:schemeClr val="accent3">
                  <a:lumMod val="5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b="1" dirty="0">
              <a:solidFill>
                <a:srgbClr val="193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2884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                 </a:t>
            </a:r>
            <a:r>
              <a:rPr lang="en" sz="4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TREATMENT</a:t>
            </a:r>
            <a:endParaRPr lang="sr-Cyrl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Application of nitroimidazole must be followed by paromomycin or diloxanide furoate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Liver abscess </a:t>
            </a:r>
            <a:r>
              <a:rPr lang="en" sz="36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&gt; 5 cm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and the abscess in the left lobe must be drained percutaneously</a:t>
            </a:r>
            <a:endParaRPr lang="sr-Cyrl-CS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DF570B"/>
                </a:solidFill>
                <a:latin typeface="Mistral" pitchFamily="66" charset="0"/>
              </a:rPr>
              <a:t>  </a:t>
            </a:r>
            <a:endParaRPr lang="sr-Cyrl-CS" sz="3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b="1" dirty="0">
              <a:solidFill>
                <a:srgbClr val="193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4932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          </a:t>
            </a:r>
            <a:r>
              <a:rPr lang="en" sz="4000" b="1" dirty="0">
                <a:solidFill>
                  <a:srgbClr val="DF570B"/>
                </a:solidFill>
                <a:latin typeface="Comic Sans MS" pitchFamily="66" charset="0"/>
              </a:rPr>
              <a:t>METRONIDAZOLE</a:t>
            </a:r>
            <a:endParaRPr lang="sr-Cyrl-CS" sz="36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750mg orally, 3 times a day, 7-10 days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In children: </a:t>
            </a:r>
            <a:r>
              <a:rPr lang="en" sz="36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35 – 50 mg / kg</a:t>
            </a:r>
            <a:endParaRPr lang="sr-Cyrl-CS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DF570B"/>
                </a:solidFill>
                <a:latin typeface="Mistral" pitchFamily="66" charset="0"/>
              </a:rPr>
              <a:t>  </a:t>
            </a:r>
            <a:endParaRPr lang="sr-Cyrl-CS" sz="3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b="1" dirty="0">
              <a:solidFill>
                <a:srgbClr val="193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9028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</a:t>
            </a:r>
            <a:r>
              <a:rPr lang="en" sz="4000" b="1" dirty="0">
                <a:solidFill>
                  <a:srgbClr val="DF570B"/>
                </a:solidFill>
                <a:latin typeface="Comic Sans MS" pitchFamily="66" charset="0"/>
              </a:rPr>
              <a:t>METRONIDAZOLE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193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Adverse effects: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</a:t>
            </a:r>
            <a:r>
              <a:rPr lang="en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  <a:sym typeface="Wingdings 2" pitchFamily="18" charset="2"/>
              </a:rPr>
              <a:t>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Metallic taste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sr-Cyrl-CS" sz="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</a:t>
            </a:r>
            <a:r>
              <a:rPr lang="en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Alcohol intolerance (because it inhibits aldehyde dehydrogenase)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</a:t>
            </a:r>
            <a:r>
              <a:rPr lang="en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Neuropathy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</a:t>
            </a:r>
            <a:r>
              <a:rPr lang="en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Confusion, irritability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</a:t>
            </a:r>
            <a:r>
              <a:rPr lang="en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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Convulsions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endParaRPr lang="sr-Latn-CS" sz="3600" dirty="0">
              <a:solidFill>
                <a:srgbClr val="193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1076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             </a:t>
            </a:r>
            <a:r>
              <a:rPr lang="en" sz="4000" b="1" dirty="0">
                <a:solidFill>
                  <a:srgbClr val="DF570B"/>
                </a:solidFill>
                <a:latin typeface="Comic Sans MS" pitchFamily="66" charset="0"/>
              </a:rPr>
              <a:t>TINIDAZOLE</a:t>
            </a:r>
            <a:endParaRPr lang="sr-Cyrl-CS" sz="36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800 mg orally, 3 times a day, 5 days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In children : 60 mg / kg /day</a:t>
            </a:r>
            <a:endParaRPr lang="sr-Cyrl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Alcohol </a:t>
            </a:r>
            <a:r>
              <a:rPr lang="sr-Latn-RS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intolerance</a:t>
            </a:r>
            <a:endParaRPr lang="sr-Cyrl-CS" sz="3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DF570B"/>
                </a:solidFill>
                <a:latin typeface="Mistral" pitchFamily="66" charset="0"/>
              </a:rPr>
              <a:t>  </a:t>
            </a:r>
            <a:endParaRPr lang="sr-Cyrl-CS" sz="3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b="1" dirty="0">
              <a:solidFill>
                <a:srgbClr val="193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3124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           </a:t>
            </a:r>
            <a:r>
              <a:rPr lang="en" sz="4000" b="1" dirty="0">
                <a:solidFill>
                  <a:srgbClr val="DF570B"/>
                </a:solidFill>
                <a:latin typeface="Comic Sans MS" pitchFamily="66" charset="0"/>
              </a:rPr>
              <a:t>PAROMOMYCIN</a:t>
            </a:r>
            <a:endParaRPr lang="sr-Cyrl-CS" sz="36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25-35 mg / kg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divided into 3 doses, 7 days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Adverse effect: causes diarrhea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DF570B"/>
                </a:solidFill>
                <a:latin typeface="Mistral" pitchFamily="66" charset="0"/>
              </a:rPr>
              <a:t>  </a:t>
            </a:r>
            <a:endParaRPr lang="sr-Cyrl-CS" sz="3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b="1" dirty="0">
              <a:solidFill>
                <a:srgbClr val="193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5172" name="Rectangle 4" descr="pozadina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292F03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4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        </a:t>
            </a:r>
            <a:r>
              <a:rPr lang="en" sz="4000" b="1" dirty="0">
                <a:solidFill>
                  <a:srgbClr val="DF570B"/>
                </a:solidFill>
                <a:latin typeface="Comic Sans MS" pitchFamily="66" charset="0"/>
              </a:rPr>
              <a:t>DILOXANIDE-FUROATE</a:t>
            </a:r>
            <a:endParaRPr lang="sr-Cyrl-CS" sz="36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DF570B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500 mg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orally, 3 times a day, 10 days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In children </a:t>
            </a:r>
            <a:r>
              <a:rPr lang="en" sz="36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: 20 mg / kg /day</a:t>
            </a:r>
            <a:endParaRPr lang="sr-Cyrl-CS" sz="3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"/>
              </a:rPr>
              <a:t>✱</a:t>
            </a: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Side effects: itching, urticaria, nausea, flatulence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1932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DF570B"/>
                </a:solidFill>
                <a:latin typeface="Mistral" pitchFamily="66" charset="0"/>
              </a:rPr>
              <a:t>  </a:t>
            </a:r>
            <a:endParaRPr lang="sr-Cyrl-CS" sz="3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1932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b="1" dirty="0">
              <a:solidFill>
                <a:srgbClr val="1932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012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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Lice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cannot jump or fly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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The disease is transmitted by direct contact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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Lice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can survive 55 hours outside the host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060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                </a:t>
            </a: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DIAGNOSIS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</a:t>
            </a:r>
            <a:r>
              <a:rPr lang="en" sz="32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525F07"/>
                </a:solidFill>
                <a:latin typeface="Comic Sans MS" pitchFamily="66" charset="0"/>
              </a:rPr>
              <a:t>The presence of nits does not mean there is active infestation</a:t>
            </a:r>
            <a:endParaRPr lang="sr-Cyrl-CS" sz="32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7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 </a:t>
            </a:r>
            <a:r>
              <a:rPr lang="en" sz="3200" dirty="0">
                <a:solidFill>
                  <a:srgbClr val="3E4705"/>
                </a:solidFill>
                <a:latin typeface="Comic Sans MS" pitchFamily="66" charset="0"/>
              </a:rPr>
              <a:t>The diagnosis is made when moving lice are spotted. It will be the easiest to spot when wet hair is combed with a dense comb (the teeth are at a distance of 0.2- 0.3 mm )</a:t>
            </a:r>
            <a:endParaRPr lang="sr-Cyrl-CS" sz="32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7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</a:t>
            </a:r>
            <a:r>
              <a:rPr lang="en" sz="3200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323A04"/>
                </a:solidFill>
                <a:latin typeface="Comic Sans MS" pitchFamily="66" charset="0"/>
              </a:rPr>
              <a:t>Comb the hair 2 times, and after each movement inspect the comb</a:t>
            </a:r>
            <a:endParaRPr lang="sr-Latn-CS" sz="32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108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                  </a:t>
            </a: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TREATMENT</a:t>
            </a:r>
            <a:endParaRPr lang="sr-Cyrl-CS" sz="9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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The cure rate is &gt; 95% with each of the insecticides</a:t>
            </a: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ª"/>
            </a:pPr>
            <a:r>
              <a:rPr lang="en" sz="36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DF570B"/>
                </a:solidFill>
                <a:latin typeface="Comic Sans MS" pitchFamily="66" charset="0"/>
              </a:rPr>
              <a:t>Malathion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leads to a cure in 78%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Cyrl-CS" sz="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ª"/>
            </a:pPr>
            <a:r>
              <a:rPr lang="en" sz="36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DF570B"/>
                </a:solidFill>
                <a:latin typeface="Comic Sans MS" pitchFamily="66" charset="0"/>
              </a:rPr>
              <a:t>Permethrin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is applied twice, 7 days apart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Cyrl-CS" sz="8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ª"/>
            </a:pPr>
            <a:r>
              <a:rPr lang="en" sz="36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Resistance to pyrethrins occurs, but not to malathion</a:t>
            </a: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156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                  </a:t>
            </a: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TREATMENT</a:t>
            </a:r>
            <a:endParaRPr lang="sr-Cyrl-CS" sz="9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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DF570B"/>
                </a:solidFill>
                <a:latin typeface="Comic Sans MS" pitchFamily="66" charset="0"/>
              </a:rPr>
              <a:t>Lindane </a:t>
            </a: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1%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ª"/>
            </a:pPr>
            <a:r>
              <a:rPr lang="en" sz="36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Orally and locally applied</a:t>
            </a:r>
            <a:r>
              <a:rPr lang="en" sz="3600" b="1" dirty="0">
                <a:solidFill>
                  <a:srgbClr val="3E4705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DF570B"/>
                </a:solidFill>
                <a:latin typeface="Comic Sans MS" pitchFamily="66" charset="0"/>
              </a:rPr>
              <a:t>ivermectin</a:t>
            </a:r>
            <a:r>
              <a:rPr lang="en" sz="3600" b="1" dirty="0">
                <a:solidFill>
                  <a:srgbClr val="3E4705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3E4705"/>
                </a:solidFill>
                <a:latin typeface="Comic Sans MS" pitchFamily="66" charset="0"/>
              </a:rPr>
              <a:t>is also effective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Cyrl-CS" sz="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ª"/>
            </a:pPr>
            <a:r>
              <a:rPr lang="en" sz="36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323A04"/>
                </a:solidFill>
                <a:latin typeface="Comic Sans MS" pitchFamily="66" charset="0"/>
              </a:rPr>
              <a:t>Shampoo is applied to dry hair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Cyrl-CS" sz="8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04" name="Rectangle 4" descr="pissarro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525F07"/>
                </a:solidFill>
                <a:latin typeface="Comic Sans MS" pitchFamily="66" charset="0"/>
              </a:rPr>
              <a:t>                    </a:t>
            </a:r>
            <a:r>
              <a:rPr lang="en" sz="4000" b="1" dirty="0">
                <a:solidFill>
                  <a:srgbClr val="525F07"/>
                </a:solidFill>
                <a:latin typeface="Comic Sans MS" pitchFamily="66" charset="0"/>
              </a:rPr>
              <a:t>TREATMENT</a:t>
            </a:r>
            <a:endParaRPr lang="sr-Cyrl-CS" sz="9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9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</a:t>
            </a:r>
            <a:r>
              <a:rPr lang="en" sz="3200" dirty="0">
                <a:solidFill>
                  <a:srgbClr val="525F07"/>
                </a:solidFill>
                <a:latin typeface="Comic Sans MS" pitchFamily="66" charset="0"/>
                <a:sym typeface="Wingdings" pitchFamily="2" charset="2"/>
              </a:rPr>
              <a:t>  </a:t>
            </a:r>
            <a:r>
              <a:rPr lang="en" sz="3200" dirty="0">
                <a:solidFill>
                  <a:srgbClr val="525F07"/>
                </a:solidFill>
                <a:latin typeface="Comic Sans MS" pitchFamily="66" charset="0"/>
              </a:rPr>
              <a:t>Instead of insecticides, head lice can be cured just by combing wet hair, smeared with olive oil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525F07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ª"/>
            </a:pP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3E4705"/>
                </a:solidFill>
                <a:latin typeface="Comic Sans MS" pitchFamily="66" charset="0"/>
              </a:rPr>
              <a:t>Brushed for 30 minutes, for 3 days, for several weeks, and another 2 weeks since your last brush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Cyrl-CS" sz="1000" dirty="0">
              <a:solidFill>
                <a:srgbClr val="3E4705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ª"/>
            </a:pP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323A04"/>
                </a:solidFill>
                <a:latin typeface="Comic Sans MS" pitchFamily="66" charset="0"/>
              </a:rPr>
              <a:t>The nits are removed with the fingers, by pulling them down the hair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Cyrl-CS" sz="800" dirty="0">
              <a:solidFill>
                <a:srgbClr val="323A04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sr-Latn-CS" sz="3600" dirty="0">
              <a:solidFill>
                <a:srgbClr val="323A04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1666</Words>
  <Application>Microsoft Office PowerPoint</Application>
  <PresentationFormat>On-screen Show (4:3)</PresentationFormat>
  <Paragraphs>590</Paragraphs>
  <Slides>49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8" baseType="lpstr">
      <vt:lpstr>Algerian</vt:lpstr>
      <vt:lpstr>Arial</vt:lpstr>
      <vt:lpstr>Arial Unicode MS</vt:lpstr>
      <vt:lpstr>Calibri</vt:lpstr>
      <vt:lpstr>Comic Sans MS</vt:lpstr>
      <vt:lpstr>Impact</vt:lpstr>
      <vt:lpstr>Mistral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Slobodan Jankovic</cp:lastModifiedBy>
  <cp:revision>14</cp:revision>
  <dcterms:created xsi:type="dcterms:W3CDTF">2011-04-04T11:45:54Z</dcterms:created>
  <dcterms:modified xsi:type="dcterms:W3CDTF">2023-07-30T11:07:56Z</dcterms:modified>
</cp:coreProperties>
</file>