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E3C1-DBE1-495D-B57B-2849774B866A}" type="datetimeFigureOut">
              <a:rPr lang="en-US" dirty="0"/>
              <a:t>7/29/2023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C117F-5CCF-4837-BE5F-2B92066CAFAF}" type="datetimeFigureOut">
              <a:rPr lang="en-US" dirty="0"/>
              <a:t>7/29/2023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B90BD-B6CE-46B7-997F-7313B992CCDC}" type="datetimeFigureOut">
              <a:rPr lang="en-US" dirty="0"/>
              <a:t>7/29/2023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9D11F-B188-461D-B23F-39381795C052}" type="datetimeFigureOut">
              <a:rPr lang="en-US" dirty="0"/>
              <a:t>7/29/2023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6D8D9-55A2-4063-B0F3-121F44549695}" type="datetimeFigureOut">
              <a:rPr lang="en-US" dirty="0"/>
              <a:t>7/29/2023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24536-994D-4021-A283-9F449C0DB509}" type="datetimeFigureOut">
              <a:rPr lang="en-US" dirty="0"/>
              <a:t>7/29/2023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BB78-C96F-47B7-AB17-D852CA960AC9}" type="datetimeFigureOut">
              <a:rPr lang="en-US" dirty="0"/>
              <a:t>7/29/2023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en-US" dirty="0"/>
              <a:t>7/29/2023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6178E61D-D431-422C-9764-11DAFE33AB63}" type="datetimeFigureOut">
              <a:rPr lang="en-US" dirty="0"/>
              <a:t>7/29/2023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en-US" dirty="0"/>
              <a:t>7/29/2023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en-US" dirty="0"/>
              <a:t>7/29/2023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en-US" dirty="0"/>
              <a:t>7/29/2023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en-US" dirty="0"/>
              <a:t>7/29/2023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en-US" dirty="0"/>
              <a:t>7/29/2023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en-US" dirty="0"/>
              <a:t>7/29/2023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en-US" dirty="0"/>
              <a:t>7/29/2023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en-US" dirty="0"/>
              <a:t>7/29/2023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6E9DEC-419B-4CC5-A080-3B06BD5A8291}" type="datetimeFigureOut">
              <a:rPr lang="en-US" dirty="0"/>
              <a:t>7/29/2023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" dirty="0"/>
              <a:t>Treatment of chronic hepatitis C</a:t>
            </a:r>
            <a:endParaRPr lang="sr-Latn-R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" dirty="0"/>
              <a:t>prof . Dr. Slobodan Janković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8333490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dirty="0"/>
              <a:t>References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" dirty="0"/>
              <a:t>Strasser SI. Managing hepatitis C in general practice. Australian prescriber. 2017; 40(2): 64 -9 .</a:t>
            </a:r>
            <a:endParaRPr lang="sr-Cyrl-RS" dirty="0"/>
          </a:p>
          <a:p>
            <a:r>
              <a:rPr lang="en" dirty="0"/>
              <a:t>Kish T, Aziz A, </a:t>
            </a:r>
            <a:r>
              <a:rPr lang="en" dirty="0" err="1"/>
              <a:t>Sorio </a:t>
            </a:r>
            <a:r>
              <a:rPr lang="en" dirty="0"/>
              <a:t>M. Hepatitis C in a New Era: A Review of Current Therapies. Pharmacy and Therapeutics. 2017; 42(5): 316 -29 .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2143126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dirty="0"/>
              <a:t>A recent change in the treatment of chronic hepatitis C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" dirty="0"/>
              <a:t>Just a few years ago, pegylated interferon alfa and ribavirin were the backbone of chronic hepatitis C therapy</a:t>
            </a:r>
          </a:p>
          <a:p>
            <a:r>
              <a:rPr lang="en" dirty="0"/>
              <a:t>Oral therapy for chronic hepatitis C is now available, which is very effective and can completely cure almost all patients in just 12 weeks.</a:t>
            </a:r>
          </a:p>
          <a:p>
            <a:r>
              <a:rPr lang="en" dirty="0"/>
              <a:t>In Australia, a national program is active to use these new drugs to eradicate the hepatitis C virus in the human population; general practitioners are authorized to prescribe these drugs without consulting specialists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20328284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dirty="0"/>
              <a:t>When do we treat?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" dirty="0"/>
              <a:t>When the hepatitis C serological test is positive</a:t>
            </a:r>
          </a:p>
          <a:p>
            <a:r>
              <a:rPr lang="en" dirty="0"/>
              <a:t>If there is confirmation using the polymerase chain reaction ( PCR), which proves viral RNA</a:t>
            </a:r>
          </a:p>
          <a:p>
            <a:r>
              <a:rPr lang="en" dirty="0"/>
              <a:t>Then we must determine the genotype of the virus and the concentration of viral particles, because the choice of medicine and the prognosis depend on this</a:t>
            </a:r>
          </a:p>
        </p:txBody>
      </p:sp>
    </p:spTree>
    <p:extLst>
      <p:ext uri="{BB962C8B-B14F-4D97-AF65-F5344CB8AC3E}">
        <p14:creationId xmlns:p14="http://schemas.microsoft.com/office/powerpoint/2010/main" val="41877045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dirty="0"/>
              <a:t>Which drug to choose?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0322" y="2336872"/>
            <a:ext cx="8385302" cy="4246807"/>
          </a:xfrm>
        </p:spPr>
        <p:txBody>
          <a:bodyPr/>
          <a:lstStyle/>
          <a:p>
            <a:r>
              <a:rPr lang="en" dirty="0"/>
              <a:t>Combinations of drugs are always used, and they are fixed</a:t>
            </a:r>
          </a:p>
          <a:p>
            <a:r>
              <a:rPr lang="en" dirty="0"/>
              <a:t>Sofosbuvir + velpatasvir, 12 weeks</a:t>
            </a:r>
          </a:p>
          <a:p>
            <a:pPr lvl="1"/>
            <a:r>
              <a:rPr lang="en" dirty="0"/>
              <a:t>It works on all 6 genotypes of the hepatitis C virus</a:t>
            </a:r>
          </a:p>
          <a:p>
            <a:pPr lvl="1"/>
            <a:r>
              <a:rPr lang="en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Sofosbuvir inhibits NS5B RN K polymerase </a:t>
            </a:r>
            <a:r>
              <a:rPr lang="en" dirty="0"/>
              <a:t>, and </a:t>
            </a:r>
            <a:r>
              <a:rPr lang="en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velpatasvir NS5A </a:t>
            </a:r>
            <a:r>
              <a:rPr lang="en" dirty="0"/>
              <a:t>, i.e. non-structural protein 5A, which plays an important role in the assembly of the viral particle and its exit from the cell </a:t>
            </a:r>
            <a:endParaRPr lang="sr-Cyrl-RS" dirty="0"/>
          </a:p>
          <a:p>
            <a:pPr lvl="1"/>
            <a:r>
              <a:rPr lang="en" dirty="0"/>
              <a:t>It interacts with amiodarone, so symptomatic bradycardia occurs</a:t>
            </a:r>
          </a:p>
          <a:p>
            <a:pPr lvl="1"/>
            <a:r>
              <a:rPr lang="en" dirty="0"/>
              <a:t>It also interacts with cytochrome inducers </a:t>
            </a:r>
            <a:endParaRPr lang="sr-Latn-R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46949" y="2085563"/>
            <a:ext cx="2801359" cy="383756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823269" y="6296297"/>
            <a:ext cx="1462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" dirty="0"/>
              <a:t>sofosbuvir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2034733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dirty="0"/>
              <a:t>Choice of medicine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" dirty="0"/>
              <a:t>Sofosbuvir + daclatasvir, not a fixed combination, 12 weeks</a:t>
            </a:r>
          </a:p>
          <a:p>
            <a:pPr lvl="1"/>
            <a:r>
              <a:rPr lang="en" dirty="0"/>
              <a:t>Acts on 1a and 1b genotypes of the hepatitis C virus (sofosbuvir only acts on genotypes 1a and 1b, and daclatasvir on all genotypes)</a:t>
            </a:r>
            <a:endParaRPr lang="sr-Cyrl-RS" dirty="0"/>
          </a:p>
          <a:p>
            <a:pPr lvl="1"/>
            <a:r>
              <a:rPr lang="en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Sofosbuvir inhibits NS5B RNK polymerase </a:t>
            </a:r>
            <a:r>
              <a:rPr lang="en" dirty="0"/>
              <a:t>, and </a:t>
            </a:r>
            <a:r>
              <a:rPr lang="en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daclatasvir NS5A </a:t>
            </a:r>
            <a:r>
              <a:rPr lang="en" dirty="0"/>
              <a:t>, i.e. non-structural protein 5A, which plays an important role in the assembly of the viral particle and its exit from the cell</a:t>
            </a:r>
          </a:p>
          <a:p>
            <a:pPr lvl="1"/>
            <a:r>
              <a:rPr lang="en" dirty="0"/>
              <a:t>Statin doses must be reduced because of daclatasvir</a:t>
            </a:r>
          </a:p>
          <a:p>
            <a:pPr lvl="1"/>
            <a:r>
              <a:rPr lang="en" dirty="0"/>
              <a:t>Sofosbuvir interacts with amiodarone and cytochrome inducers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3424046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dirty="0"/>
              <a:t>Choice of medicine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" dirty="0"/>
              <a:t>Sofosbuvir + ledipasvir, fixed combination, 8-12 weeks</a:t>
            </a:r>
          </a:p>
          <a:p>
            <a:pPr lvl="1"/>
            <a:r>
              <a:rPr lang="en" dirty="0"/>
              <a:t>Acts on hepatitis C virus genotypes 1, 4 and 6 (sofosbuvir only acts on genotypes 1a and 1b, and ledipasvir on 1, 4 and 6)</a:t>
            </a:r>
            <a:endParaRPr lang="sr-Cyrl-RS" dirty="0"/>
          </a:p>
          <a:p>
            <a:pPr lvl="1"/>
            <a:r>
              <a:rPr lang="en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Sofosbuvir inhibits NS5B RNK polymerase </a:t>
            </a:r>
            <a:r>
              <a:rPr lang="en" dirty="0"/>
              <a:t>, and </a:t>
            </a:r>
            <a:r>
              <a:rPr lang="en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ledipasvir NS5A </a:t>
            </a:r>
            <a:r>
              <a:rPr lang="en" dirty="0"/>
              <a:t>, i.e. non-structural protein 5A, which plays an important role in the assembly of the viral particle and its exit from the cell</a:t>
            </a:r>
          </a:p>
          <a:p>
            <a:pPr lvl="1"/>
            <a:r>
              <a:rPr lang="en" dirty="0"/>
              <a:t>Proton pump inhibitors reduce the absorption of ledipasvir</a:t>
            </a:r>
          </a:p>
          <a:p>
            <a:pPr lvl="1"/>
            <a:r>
              <a:rPr lang="en" dirty="0"/>
              <a:t>The dose of some statins should be reduced</a:t>
            </a:r>
            <a:endParaRPr lang="sr-Cyrl-RS" dirty="0"/>
          </a:p>
          <a:p>
            <a:pPr lvl="1"/>
            <a:r>
              <a:rPr lang="en" dirty="0"/>
              <a:t>Sofosbuvir interacts with amiodarone and cytochrome inducers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18909868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dirty="0"/>
              <a:t>Choice of medicine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" dirty="0"/>
              <a:t>Paritaprevir/ritonavir/ombitasvir fixed combination + dasabuvir</a:t>
            </a:r>
          </a:p>
          <a:p>
            <a:pPr lvl="1"/>
            <a:r>
              <a:rPr lang="en" dirty="0"/>
              <a:t>Works only on genotpip 1, 12 weeks</a:t>
            </a:r>
          </a:p>
          <a:p>
            <a:pPr lvl="1"/>
            <a:r>
              <a:rPr lang="en" dirty="0"/>
              <a:t>Paritaprevir – </a:t>
            </a:r>
            <a:r>
              <a:rPr lang="en" u="sng" dirty="0"/>
              <a:t>inhibits NS3/4A protease </a:t>
            </a:r>
            <a:r>
              <a:rPr lang="en" dirty="0"/>
              <a:t>important in post-translational protein modification</a:t>
            </a:r>
          </a:p>
          <a:p>
            <a:pPr lvl="1"/>
            <a:r>
              <a:rPr lang="en" dirty="0"/>
              <a:t>Ritonavir - increases the concentration of paritaprevir by inhibiting its metabolism on cytochromes</a:t>
            </a:r>
          </a:p>
          <a:p>
            <a:pPr lvl="1"/>
            <a:r>
              <a:rPr lang="en" dirty="0"/>
              <a:t>Ombitasvir – inhibits </a:t>
            </a:r>
            <a:r>
              <a:rPr lang="en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NS5A </a:t>
            </a:r>
            <a:r>
              <a:rPr lang="en" dirty="0"/>
              <a:t>, i.e. non-structural protein 5A, which plays an important role in the assembly of the viral particle and its exit from the cell</a:t>
            </a:r>
          </a:p>
          <a:p>
            <a:pPr lvl="1"/>
            <a:r>
              <a:rPr lang="en" dirty="0"/>
              <a:t>Dasabuvir – inhibits </a:t>
            </a:r>
            <a:r>
              <a:rPr lang="en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NS5B RN K polymerase</a:t>
            </a:r>
          </a:p>
          <a:p>
            <a:pPr lvl="1"/>
            <a:r>
              <a:rPr lang="en" dirty="0"/>
              <a:t>The dose of some statins should be reduced</a:t>
            </a:r>
          </a:p>
          <a:p>
            <a:pPr lvl="1"/>
            <a:r>
              <a:rPr lang="en" dirty="0"/>
              <a:t>Sofosbuvir interacts with amiodarone and cytochrome inducers</a:t>
            </a:r>
            <a:endParaRPr lang="sr-Latn-RS" dirty="0"/>
          </a:p>
          <a:p>
            <a:pPr lvl="1"/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4472418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dirty="0"/>
              <a:t>Choice of medicine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r-Cyrl-RS" dirty="0"/>
          </a:p>
          <a:p>
            <a:r>
              <a:rPr lang="en" dirty="0"/>
              <a:t>Elbasvir + grazoprevir, fixed combination</a:t>
            </a:r>
          </a:p>
          <a:p>
            <a:pPr lvl="1"/>
            <a:r>
              <a:rPr lang="en" dirty="0"/>
              <a:t>It works on genotypes 1 and 4, 12 weeks</a:t>
            </a:r>
          </a:p>
          <a:p>
            <a:pPr lvl="1"/>
            <a:r>
              <a:rPr lang="en" dirty="0"/>
              <a:t>Elbasvir - inhibits NS5A, i.e. non-structural protein 5A, which plays an important role in the assembly of the viral particle and its exit from the cell</a:t>
            </a:r>
            <a:endParaRPr lang="sr-Cyrl-RS" dirty="0"/>
          </a:p>
          <a:p>
            <a:pPr lvl="1"/>
            <a:r>
              <a:rPr lang="en" dirty="0"/>
              <a:t>Grazoprevir - </a:t>
            </a:r>
            <a:r>
              <a:rPr lang="en" u="sng" dirty="0"/>
              <a:t>inhibits NS3/4A protease </a:t>
            </a:r>
            <a:r>
              <a:rPr lang="en" dirty="0"/>
              <a:t>important in post-translational protein modification</a:t>
            </a:r>
          </a:p>
          <a:p>
            <a:pPr lvl="1"/>
            <a:r>
              <a:rPr lang="en" dirty="0"/>
              <a:t>The statin dose should be reduced</a:t>
            </a:r>
          </a:p>
          <a:p>
            <a:pPr lvl="1"/>
            <a:r>
              <a:rPr lang="en" dirty="0"/>
              <a:t>It interacts with cytochrome inducers</a:t>
            </a:r>
          </a:p>
          <a:p>
            <a:pPr lvl="1"/>
            <a:endParaRPr lang="sr-Cyrl-RS" dirty="0"/>
          </a:p>
          <a:p>
            <a:pPr lvl="1"/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18958459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dirty="0"/>
              <a:t>Ribavirin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" dirty="0"/>
              <a:t>Nucleoside analog</a:t>
            </a:r>
          </a:p>
          <a:p>
            <a:r>
              <a:rPr lang="en" dirty="0"/>
              <a:t>It works on all genotypes</a:t>
            </a:r>
          </a:p>
          <a:p>
            <a:r>
              <a:rPr lang="en" dirty="0"/>
              <a:t>It is added to all previously mentioned combinations when it is necessary to strengthen the effect or in case of previously unsuccessful therapy</a:t>
            </a:r>
          </a:p>
          <a:p>
            <a:r>
              <a:rPr lang="en" dirty="0"/>
              <a:t>Contraindicated in pregnancy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1781737133"/>
      </p:ext>
    </p:extLst>
  </p:cSld>
  <p:clrMapOvr>
    <a:masterClrMapping/>
  </p:clrMapOvr>
</p:sld>
</file>

<file path=ppt/theme/theme1.xml><?xml version="1.0" encoding="utf-8"?>
<a:theme xmlns:a="http://schemas.openxmlformats.org/drawingml/2006/main" name="Berlin">
  <a:themeElements>
    <a:clrScheme name="Berli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TM04033917[[fn=Berlin]]</Template>
  <TotalTime>149</TotalTime>
  <Words>693</Words>
  <Application>Microsoft Office PowerPoint</Application>
  <PresentationFormat>Widescreen</PresentationFormat>
  <Paragraphs>56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Trebuchet MS</vt:lpstr>
      <vt:lpstr>Berlin</vt:lpstr>
      <vt:lpstr>Treatment of chronic hepatitis C</vt:lpstr>
      <vt:lpstr>A recent change in the treatment of chronic hepatitis C</vt:lpstr>
      <vt:lpstr>When do we treat?</vt:lpstr>
      <vt:lpstr>Which drug to choose?</vt:lpstr>
      <vt:lpstr>Choice of medicine</vt:lpstr>
      <vt:lpstr>Choice of medicine</vt:lpstr>
      <vt:lpstr>Choice of medicine</vt:lpstr>
      <vt:lpstr>Choice of medicine</vt:lpstr>
      <vt:lpstr>Ribavirin</vt:lpstr>
      <vt:lpstr>References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Лечење хроничног хепатитиса Ц</dc:title>
  <dc:creator>Windows korisnik</dc:creator>
  <cp:lastModifiedBy>Boj</cp:lastModifiedBy>
  <cp:revision>13</cp:revision>
  <dcterms:created xsi:type="dcterms:W3CDTF">2018-01-20T14:47:48Z</dcterms:created>
  <dcterms:modified xsi:type="dcterms:W3CDTF">2023-07-29T19:10:28Z</dcterms:modified>
</cp:coreProperties>
</file>